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8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307" r:id="rId3"/>
    <p:sldId id="257" r:id="rId4"/>
    <p:sldId id="259" r:id="rId5"/>
    <p:sldId id="329" r:id="rId6"/>
    <p:sldId id="355" r:id="rId7"/>
    <p:sldId id="287" r:id="rId8"/>
    <p:sldId id="261" r:id="rId9"/>
    <p:sldId id="356" r:id="rId10"/>
    <p:sldId id="334" r:id="rId11"/>
    <p:sldId id="262" r:id="rId12"/>
    <p:sldId id="267" r:id="rId13"/>
    <p:sldId id="330" r:id="rId14"/>
    <p:sldId id="331" r:id="rId15"/>
    <p:sldId id="264" r:id="rId16"/>
    <p:sldId id="265" r:id="rId17"/>
    <p:sldId id="268" r:id="rId18"/>
    <p:sldId id="269" r:id="rId19"/>
    <p:sldId id="270" r:id="rId20"/>
    <p:sldId id="271" r:id="rId21"/>
    <p:sldId id="308" r:id="rId22"/>
    <p:sldId id="309" r:id="rId23"/>
    <p:sldId id="274" r:id="rId24"/>
    <p:sldId id="310" r:id="rId25"/>
    <p:sldId id="311" r:id="rId26"/>
    <p:sldId id="312" r:id="rId27"/>
    <p:sldId id="313" r:id="rId28"/>
    <p:sldId id="314" r:id="rId29"/>
    <p:sldId id="279" r:id="rId30"/>
    <p:sldId id="316" r:id="rId31"/>
    <p:sldId id="315" r:id="rId32"/>
    <p:sldId id="317" r:id="rId33"/>
    <p:sldId id="318" r:id="rId34"/>
    <p:sldId id="319" r:id="rId35"/>
    <p:sldId id="357" r:id="rId36"/>
    <p:sldId id="321" r:id="rId37"/>
    <p:sldId id="322" r:id="rId38"/>
    <p:sldId id="323" r:id="rId39"/>
    <p:sldId id="300" r:id="rId40"/>
    <p:sldId id="345" r:id="rId41"/>
    <p:sldId id="346" r:id="rId42"/>
    <p:sldId id="347" r:id="rId43"/>
    <p:sldId id="348" r:id="rId44"/>
    <p:sldId id="349" r:id="rId45"/>
    <p:sldId id="278" r:id="rId4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tile" initials="s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472C4"/>
    <a:srgbClr val="E02226"/>
    <a:srgbClr val="F2A0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16" autoAdjust="0"/>
    <p:restoredTop sz="96976" autoAdjust="0"/>
  </p:normalViewPr>
  <p:slideViewPr>
    <p:cSldViewPr snapToGrid="0" snapToObjects="1">
      <p:cViewPr varScale="1">
        <p:scale>
          <a:sx n="110" d="100"/>
          <a:sy n="110" d="100"/>
        </p:scale>
        <p:origin x="75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229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&#1048;&#1088;&#1080;&#1085;&#1072;\YandexDisk\5.%20&#1043;&#1086;&#1088;&#1103;&#1095;&#1077;&#1074;&#1072;%20&#1048;&#1088;&#1080;&#1085;&#1072;\18.%20&#1056;&#1099;&#1085;&#1086;&#1082;%20&#1089;&#1074;&#1077;&#1090;&#1080;&#1083;&#1100;&#1085;&#1080;&#1082;&#1086;&#1074;.%20&#1055;&#1088;&#1077;&#1079;&#1077;&#1085;&#1090;&#1072;&#1094;&#1080;&#1103;\&#1044;&#1077;&#1084;&#1086;-&#1074;&#1077;&#1088;&#1089;&#1080;&#1103;\&#1043;&#1088;&#1072;&#1092;&#1080;&#1082;&#1080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&#1048;&#1088;&#1080;&#1085;&#1072;\YandexDisk\5.%20&#1043;&#1086;&#1088;&#1103;&#1095;&#1077;&#1074;&#1072;%20&#1048;&#1088;&#1080;&#1085;&#1072;\18.%20&#1056;&#1099;&#1085;&#1086;&#1082;%20&#1089;&#1074;&#1077;&#1090;&#1080;&#1083;&#1100;&#1085;&#1080;&#1082;&#1086;&#1074;.%20&#1055;&#1088;&#1077;&#1079;&#1077;&#1085;&#1090;&#1072;&#1094;&#1080;&#1103;\&#1044;&#1077;&#1084;&#1086;-&#1074;&#1077;&#1088;&#1089;&#1080;&#1103;\&#1043;&#1088;&#1072;&#1092;&#1080;&#1082;&#1080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&#1048;&#1088;&#1080;&#1085;&#1072;\YandexDisk\5.%20&#1043;&#1086;&#1088;&#1103;&#1095;&#1077;&#1074;&#1072;%20&#1048;&#1088;&#1080;&#1085;&#1072;\18.%20&#1056;&#1099;&#1085;&#1086;&#1082;%20&#1089;&#1074;&#1077;&#1090;&#1080;&#1083;&#1100;&#1085;&#1080;&#1082;&#1086;&#1074;.%20&#1055;&#1088;&#1077;&#1079;&#1077;&#1085;&#1090;&#1072;&#1094;&#1080;&#1103;\&#1044;&#1077;&#1084;&#1086;-&#1074;&#1077;&#1088;&#1089;&#1080;&#1103;\&#1043;&#1088;&#1072;&#1092;&#1080;&#1082;&#1080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&#1048;&#1088;&#1080;&#1085;&#1072;\YandexDisk\5.%20&#1043;&#1086;&#1088;&#1103;&#1095;&#1077;&#1074;&#1072;%20&#1048;&#1088;&#1080;&#1085;&#1072;\18.%20&#1056;&#1099;&#1085;&#1086;&#1082;%20&#1089;&#1074;&#1077;&#1090;&#1080;&#1083;&#1100;&#1085;&#1080;&#1082;&#1086;&#1074;.%20&#1055;&#1088;&#1077;&#1079;&#1077;&#1085;&#1090;&#1072;&#1094;&#1080;&#1103;\&#1044;&#1077;&#1084;&#1086;-&#1074;&#1077;&#1088;&#1089;&#1080;&#1103;\&#1043;&#1088;&#1072;&#1092;&#1080;&#1082;&#1080;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&#1048;&#1088;&#1080;&#1085;&#1072;\YandexDisk\5.%20&#1043;&#1086;&#1088;&#1103;&#1095;&#1077;&#1074;&#1072;%20&#1048;&#1088;&#1080;&#1085;&#1072;\18.%20&#1056;&#1099;&#1085;&#1086;&#1082;%20&#1089;&#1074;&#1077;&#1090;&#1080;&#1083;&#1100;&#1085;&#1080;&#1082;&#1086;&#1074;.%20&#1055;&#1088;&#1077;&#1079;&#1077;&#1085;&#1090;&#1072;&#1094;&#1080;&#1103;\&#1044;&#1077;&#1084;&#1086;-&#1074;&#1077;&#1088;&#1089;&#1080;&#1103;\&#1043;&#1088;&#1072;&#1092;&#1080;&#1082;&#1080;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&#1048;&#1088;&#1080;&#1085;&#1072;\YandexDisk\5.%20&#1043;&#1086;&#1088;&#1103;&#1095;&#1077;&#1074;&#1072;%20&#1048;&#1088;&#1080;&#1085;&#1072;\18.%20&#1056;&#1099;&#1085;&#1086;&#1082;%20&#1089;&#1074;&#1077;&#1090;&#1080;&#1083;&#1100;&#1085;&#1080;&#1082;&#1086;&#1074;.%20&#1055;&#1088;&#1077;&#1079;&#1077;&#1085;&#1090;&#1072;&#1094;&#1080;&#1103;\&#1044;&#1077;&#1084;&#1086;-&#1074;&#1077;&#1088;&#1089;&#1080;&#1103;\&#1043;&#1088;&#1072;&#1092;&#1080;&#1082;&#1080;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&#1048;&#1088;&#1080;&#1085;&#1072;\YandexDisk\5.%20&#1043;&#1086;&#1088;&#1103;&#1095;&#1077;&#1074;&#1072;%20&#1048;&#1088;&#1080;&#1085;&#1072;\18.%20&#1056;&#1099;&#1085;&#1086;&#1082;%20&#1089;&#1074;&#1077;&#1090;&#1080;&#1083;&#1100;&#1085;&#1080;&#1082;&#1086;&#1074;.%20&#1055;&#1088;&#1077;&#1079;&#1077;&#1085;&#1090;&#1072;&#1094;&#1080;&#1103;\&#1044;&#1077;&#1084;&#1086;-&#1074;&#1077;&#1088;&#1089;&#1080;&#1103;\&#1043;&#1088;&#1072;&#1092;&#1080;&#1082;&#1080;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&#1048;&#1088;&#1080;&#1085;&#1072;\YandexDisk\5.%20&#1043;&#1086;&#1088;&#1103;&#1095;&#1077;&#1074;&#1072;%20&#1048;&#1088;&#1080;&#1085;&#1072;\18.%20&#1056;&#1099;&#1085;&#1086;&#1082;%20&#1089;&#1074;&#1077;&#1090;&#1080;&#1083;&#1100;&#1085;&#1080;&#1082;&#1086;&#1074;.%20&#1055;&#1088;&#1077;&#1079;&#1077;&#1085;&#1090;&#1072;&#1094;&#1080;&#1103;\&#1044;&#1077;&#1084;&#1086;-&#1074;&#1077;&#1088;&#1089;&#1080;&#1103;\&#1043;&#1088;&#1072;&#1092;&#1080;&#1082;&#1080;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&#1048;&#1088;&#1080;&#1085;&#1072;\YandexDisk\5.%20&#1043;&#1086;&#1088;&#1103;&#1095;&#1077;&#1074;&#1072;%20&#1048;&#1088;&#1080;&#1085;&#1072;\18.%20&#1056;&#1099;&#1085;&#1086;&#1082;%20&#1089;&#1074;&#1077;&#1090;&#1080;&#1083;&#1100;&#1085;&#1080;&#1082;&#1086;&#1074;.%20&#1055;&#1088;&#1077;&#1079;&#1077;&#1085;&#1090;&#1072;&#1094;&#1080;&#1103;\&#1044;&#1077;&#1084;&#1086;-&#1074;&#1077;&#1088;&#1089;&#1080;&#1103;\&#1043;&#1088;&#1072;&#1092;&#1080;&#1082;&#1080;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&#1048;&#1088;&#1080;&#1085;&#1072;\YandexDisk\5.%20&#1043;&#1086;&#1088;&#1103;&#1095;&#1077;&#1074;&#1072;%20&#1048;&#1088;&#1080;&#1085;&#1072;\18.%20&#1056;&#1099;&#1085;&#1086;&#1082;%20&#1089;&#1074;&#1077;&#1090;&#1080;&#1083;&#1100;&#1085;&#1080;&#1082;&#1086;&#1074;.%20&#1055;&#1088;&#1077;&#1079;&#1077;&#1085;&#1090;&#1072;&#1094;&#1080;&#1103;\&#1044;&#1077;&#1084;&#1086;-&#1074;&#1077;&#1088;&#1089;&#1080;&#1103;\&#1043;&#1088;&#1072;&#1092;&#1080;&#1082;&#1080;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&#1048;&#1088;&#1080;&#1085;&#1072;\YandexDisk\5.%20&#1043;&#1086;&#1088;&#1103;&#1095;&#1077;&#1074;&#1072;%20&#1048;&#1088;&#1080;&#1085;&#1072;\18.%20&#1056;&#1099;&#1085;&#1086;&#1082;%20&#1089;&#1074;&#1077;&#1090;&#1080;&#1083;&#1100;&#1085;&#1080;&#1082;&#1086;&#1074;.%20&#1055;&#1088;&#1077;&#1079;&#1077;&#1085;&#1090;&#1072;&#1094;&#1080;&#1103;\&#1044;&#1077;&#1084;&#1086;-&#1074;&#1077;&#1088;&#1089;&#1080;&#1103;\&#1043;&#1088;&#1072;&#1092;&#1080;&#1082;&#1080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&#1048;&#1088;&#1080;&#1085;&#1072;\YandexDisk\5.%20&#1043;&#1086;&#1088;&#1103;&#1095;&#1077;&#1074;&#1072;%20&#1048;&#1088;&#1080;&#1085;&#1072;\18.%20&#1056;&#1099;&#1085;&#1086;&#1082;%20&#1089;&#1074;&#1077;&#1090;&#1080;&#1083;&#1100;&#1085;&#1080;&#1082;&#1086;&#1074;.%20&#1055;&#1088;&#1077;&#1079;&#1077;&#1085;&#1090;&#1072;&#1094;&#1080;&#1103;\&#1044;&#1077;&#1084;&#1086;-&#1074;&#1077;&#1088;&#1089;&#1080;&#1103;\&#1043;&#1088;&#1072;&#1092;&#1080;&#1082;&#1080;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&#1048;&#1088;&#1080;&#1085;&#1072;\YandexDisk\5.%20&#1043;&#1086;&#1088;&#1103;&#1095;&#1077;&#1074;&#1072;%20&#1048;&#1088;&#1080;&#1085;&#1072;\18.%20&#1056;&#1099;&#1085;&#1086;&#1082;%20&#1089;&#1074;&#1077;&#1090;&#1080;&#1083;&#1100;&#1085;&#1080;&#1082;&#1086;&#1074;.%20&#1055;&#1088;&#1077;&#1079;&#1077;&#1085;&#1090;&#1072;&#1094;&#1080;&#1103;\&#1044;&#1077;&#1084;&#1086;-&#1074;&#1077;&#1088;&#1089;&#1080;&#1103;\&#1043;&#1088;&#1072;&#1092;&#1080;&#1082;&#1080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&#1048;&#1088;&#1080;&#1085;&#1072;\YandexDisk\5.%20&#1043;&#1086;&#1088;&#1103;&#1095;&#1077;&#1074;&#1072;%20&#1048;&#1088;&#1080;&#1085;&#1072;\18.%20&#1056;&#1099;&#1085;&#1086;&#1082;%20&#1089;&#1074;&#1077;&#1090;&#1080;&#1083;&#1100;&#1085;&#1080;&#1082;&#1086;&#1074;.%20&#1055;&#1088;&#1077;&#1079;&#1077;&#1085;&#1090;&#1072;&#1094;&#1080;&#1103;\&#1044;&#1077;&#1084;&#1086;-&#1074;&#1077;&#1088;&#1089;&#1080;&#1103;\&#1043;&#1088;&#1072;&#1092;&#1080;&#1082;&#1080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&#1048;&#1088;&#1080;&#1085;&#1072;\YandexDisk\5.%20&#1043;&#1086;&#1088;&#1103;&#1095;&#1077;&#1074;&#1072;%20&#1048;&#1088;&#1080;&#1085;&#1072;\18.%20&#1056;&#1099;&#1085;&#1086;&#1082;%20&#1089;&#1074;&#1077;&#1090;&#1080;&#1083;&#1100;&#1085;&#1080;&#1082;&#1086;&#1074;.%20&#1055;&#1088;&#1077;&#1079;&#1077;&#1085;&#1090;&#1072;&#1094;&#1080;&#1103;\&#1044;&#1077;&#1084;&#1086;-&#1074;&#1077;&#1088;&#1089;&#1080;&#1103;\&#1043;&#1088;&#1072;&#1092;&#1080;&#1082;&#1080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&#1048;&#1088;&#1080;&#1085;&#1072;\YandexDisk\5.%20&#1043;&#1086;&#1088;&#1103;&#1095;&#1077;&#1074;&#1072;%20&#1048;&#1088;&#1080;&#1085;&#1072;\18.%20&#1056;&#1099;&#1085;&#1086;&#1082;%20&#1089;&#1074;&#1077;&#1090;&#1080;&#1083;&#1100;&#1085;&#1080;&#1082;&#1086;&#1074;.%20&#1055;&#1088;&#1077;&#1079;&#1077;&#1085;&#1090;&#1072;&#1094;&#1080;&#1103;\&#1044;&#1077;&#1084;&#1086;-&#1074;&#1077;&#1088;&#1089;&#1080;&#1103;\&#1043;&#1088;&#1072;&#1092;&#1080;&#1082;&#1080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&#1048;&#1088;&#1080;&#1085;&#1072;\YandexDisk\5.%20&#1043;&#1086;&#1088;&#1103;&#1095;&#1077;&#1074;&#1072;%20&#1048;&#1088;&#1080;&#1085;&#1072;\18.%20&#1056;&#1099;&#1085;&#1086;&#1082;%20&#1089;&#1074;&#1077;&#1090;&#1080;&#1083;&#1100;&#1085;&#1080;&#1082;&#1086;&#1074;.%20&#1055;&#1088;&#1077;&#1079;&#1077;&#1085;&#1090;&#1072;&#1094;&#1080;&#1103;\&#1044;&#1077;&#1084;&#1086;-&#1074;&#1077;&#1088;&#1089;&#1080;&#1103;\&#1043;&#1088;&#1072;&#1092;&#1080;&#1082;&#1080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&#1048;&#1088;&#1080;&#1085;&#1072;\YandexDisk\5.%20&#1043;&#1086;&#1088;&#1103;&#1095;&#1077;&#1074;&#1072;%20&#1048;&#1088;&#1080;&#1085;&#1072;\18.%20&#1056;&#1099;&#1085;&#1086;&#1082;%20&#1089;&#1074;&#1077;&#1090;&#1080;&#1083;&#1100;&#1085;&#1080;&#1082;&#1086;&#1074;.%20&#1055;&#1088;&#1077;&#1079;&#1077;&#1085;&#1090;&#1072;&#1094;&#1080;&#1103;\&#1044;&#1077;&#1084;&#1086;-&#1074;&#1077;&#1088;&#1089;&#1080;&#1103;\&#1043;&#1088;&#1072;&#1092;&#1080;&#1082;&#1080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&#1048;&#1088;&#1080;&#1085;&#1072;\YandexDisk\5.%20&#1043;&#1086;&#1088;&#1103;&#1095;&#1077;&#1074;&#1072;%20&#1048;&#1088;&#1080;&#1085;&#1072;\18.%20&#1056;&#1099;&#1085;&#1086;&#1082;%20&#1089;&#1074;&#1077;&#1090;&#1080;&#1083;&#1100;&#1085;&#1080;&#1082;&#1086;&#1074;.%20&#1055;&#1088;&#1077;&#1079;&#1077;&#1085;&#1090;&#1072;&#1094;&#1080;&#1103;\&#1044;&#1077;&#1084;&#1086;-&#1074;&#1077;&#1088;&#1089;&#1080;&#1103;\&#1043;&#1088;&#1072;&#1092;&#1080;&#1082;&#1080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/C:\Users\&#1048;&#1088;&#1080;&#1085;&#1072;\YandexDisk\5.%20&#1043;&#1086;&#1088;&#1103;&#1095;&#1077;&#1074;&#1072;%20&#1048;&#1088;&#1080;&#1085;&#1072;\18.%20&#1056;&#1099;&#1085;&#1086;&#1082;%20&#1089;&#1074;&#1077;&#1090;&#1080;&#1083;&#1100;&#1085;&#1080;&#1082;&#1086;&#1074;.%20&#1055;&#1088;&#1077;&#1079;&#1077;&#1085;&#1090;&#1072;&#1094;&#1080;&#1103;\&#1044;&#1077;&#1084;&#1086;-&#1074;&#1077;&#1088;&#1089;&#1080;&#1103;\&#1043;&#1088;&#1072;&#1092;&#1080;&#1082;&#108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Количественная</a:t>
            </a:r>
            <a:r>
              <a:rPr lang="ru-RU" baseline="0"/>
              <a:t> структура объемов</a:t>
            </a:r>
            <a:endParaRPr lang="ru-RU"/>
          </a:p>
        </c:rich>
      </c:tx>
      <c:layout>
        <c:manualLayout>
          <c:xMode val="edge"/>
          <c:yMode val="edge"/>
          <c:x val="0.11064309372103863"/>
          <c:y val="1.411111111111111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5659166666666671E-2"/>
          <c:y val="0.17050888888888888"/>
          <c:w val="0.9020030555555556"/>
          <c:h val="0.6930933333333333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'23'!$D$43</c:f>
              <c:strCache>
                <c:ptCount val="1"/>
                <c:pt idx="0">
                  <c:v>Производство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'23'!$E$42:$G$42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'23'!$E$43:$G$43</c:f>
              <c:numCache>
                <c:formatCode>General</c:formatCode>
                <c:ptCount val="3"/>
                <c:pt idx="0">
                  <c:v>10</c:v>
                </c:pt>
                <c:pt idx="1">
                  <c:v>15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6D-43D4-BD5D-9BC60A85B826}"/>
            </c:ext>
          </c:extLst>
        </c:ser>
        <c:ser>
          <c:idx val="1"/>
          <c:order val="1"/>
          <c:tx>
            <c:strRef>
              <c:f>'23'!$D$44</c:f>
              <c:strCache>
                <c:ptCount val="1"/>
                <c:pt idx="0">
                  <c:v>Импорт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'23'!$E$42:$G$42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'23'!$E$44:$G$44</c:f>
              <c:numCache>
                <c:formatCode>General</c:formatCode>
                <c:ptCount val="3"/>
                <c:pt idx="0">
                  <c:v>10</c:v>
                </c:pt>
                <c:pt idx="1">
                  <c:v>15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6D-43D4-BD5D-9BC60A85B826}"/>
            </c:ext>
          </c:extLst>
        </c:ser>
        <c:ser>
          <c:idx val="2"/>
          <c:order val="2"/>
          <c:tx>
            <c:strRef>
              <c:f>'23'!$D$45</c:f>
              <c:strCache>
                <c:ptCount val="1"/>
                <c:pt idx="0">
                  <c:v>Экспорт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'23'!$E$42:$G$42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'23'!$E$45:$G$45</c:f>
              <c:numCache>
                <c:formatCode>General</c:formatCode>
                <c:ptCount val="3"/>
                <c:pt idx="0">
                  <c:v>10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6D-43D4-BD5D-9BC60A85B82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215176192"/>
        <c:axId val="138407872"/>
      </c:barChart>
      <c:catAx>
        <c:axId val="215176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8407872"/>
        <c:crosses val="autoZero"/>
        <c:auto val="1"/>
        <c:lblAlgn val="ctr"/>
        <c:lblOffset val="100"/>
        <c:noMultiLvlLbl val="0"/>
      </c:catAx>
      <c:valAx>
        <c:axId val="1384078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crossAx val="215176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Стоимостная</a:t>
            </a:r>
            <a:r>
              <a:rPr lang="ru-RU" baseline="0"/>
              <a:t> структура объемов</a:t>
            </a:r>
            <a:endParaRPr lang="ru-RU"/>
          </a:p>
        </c:rich>
      </c:tx>
      <c:layout>
        <c:manualLayout>
          <c:xMode val="edge"/>
          <c:yMode val="edge"/>
          <c:x val="0.15239916666666667"/>
          <c:y val="2.116666666666666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8035734343490925E-2"/>
          <c:y val="0.19873111111111111"/>
          <c:w val="0.92962639862827268"/>
          <c:h val="0.6648711111111110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'23'!$D$43</c:f>
              <c:strCache>
                <c:ptCount val="1"/>
                <c:pt idx="0">
                  <c:v>Производство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'23'!$E$42:$G$42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'23'!$E$43:$G$43</c:f>
              <c:numCache>
                <c:formatCode>General</c:formatCode>
                <c:ptCount val="3"/>
                <c:pt idx="0">
                  <c:v>10</c:v>
                </c:pt>
                <c:pt idx="1">
                  <c:v>15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92-43C4-B5BE-E477C40A3548}"/>
            </c:ext>
          </c:extLst>
        </c:ser>
        <c:ser>
          <c:idx val="1"/>
          <c:order val="1"/>
          <c:tx>
            <c:strRef>
              <c:f>'23'!$D$44</c:f>
              <c:strCache>
                <c:ptCount val="1"/>
                <c:pt idx="0">
                  <c:v>Импорт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'23'!$E$42:$G$42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'23'!$E$44:$G$44</c:f>
              <c:numCache>
                <c:formatCode>General</c:formatCode>
                <c:ptCount val="3"/>
                <c:pt idx="0">
                  <c:v>10</c:v>
                </c:pt>
                <c:pt idx="1">
                  <c:v>15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92-43C4-B5BE-E477C40A3548}"/>
            </c:ext>
          </c:extLst>
        </c:ser>
        <c:ser>
          <c:idx val="2"/>
          <c:order val="2"/>
          <c:tx>
            <c:strRef>
              <c:f>'23'!$D$45</c:f>
              <c:strCache>
                <c:ptCount val="1"/>
                <c:pt idx="0">
                  <c:v>Экспорт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'23'!$E$42:$G$42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'23'!$E$45:$G$45</c:f>
              <c:numCache>
                <c:formatCode>General</c:formatCode>
                <c:ptCount val="3"/>
                <c:pt idx="0">
                  <c:v>10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92-43C4-B5BE-E477C40A354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235327488"/>
        <c:axId val="218223680"/>
      </c:barChart>
      <c:catAx>
        <c:axId val="235327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8223680"/>
        <c:crosses val="autoZero"/>
        <c:auto val="1"/>
        <c:lblAlgn val="ctr"/>
        <c:lblOffset val="100"/>
        <c:noMultiLvlLbl val="0"/>
      </c:catAx>
      <c:valAx>
        <c:axId val="2182236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crossAx val="235327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Количественная доля </a:t>
            </a:r>
            <a:r>
              <a:rPr lang="en-US"/>
              <a:t>LED</a:t>
            </a:r>
            <a:endParaRPr lang="ru-RU"/>
          </a:p>
        </c:rich>
      </c:tx>
      <c:layout>
        <c:manualLayout>
          <c:xMode val="edge"/>
          <c:yMode val="edge"/>
          <c:x val="0.14719583333333333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7297719819063545"/>
          <c:y val="0.1684339869281046"/>
          <c:w val="0.64229715193180104"/>
          <c:h val="0.695168627450980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'23'!$D$43</c:f>
              <c:strCache>
                <c:ptCount val="1"/>
                <c:pt idx="0">
                  <c:v>Производство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'23'!$E$42:$G$42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'23'!$E$43:$G$43</c:f>
              <c:numCache>
                <c:formatCode>General</c:formatCode>
                <c:ptCount val="3"/>
                <c:pt idx="0">
                  <c:v>10</c:v>
                </c:pt>
                <c:pt idx="1">
                  <c:v>15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B0-4BD2-8753-3A2F14522628}"/>
            </c:ext>
          </c:extLst>
        </c:ser>
        <c:ser>
          <c:idx val="1"/>
          <c:order val="1"/>
          <c:tx>
            <c:strRef>
              <c:f>'23'!$D$44</c:f>
              <c:strCache>
                <c:ptCount val="1"/>
                <c:pt idx="0">
                  <c:v>Импорт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'23'!$E$42:$G$42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'23'!$E$44:$G$44</c:f>
              <c:numCache>
                <c:formatCode>General</c:formatCode>
                <c:ptCount val="3"/>
                <c:pt idx="0">
                  <c:v>10</c:v>
                </c:pt>
                <c:pt idx="1">
                  <c:v>15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B0-4BD2-8753-3A2F145226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45227008"/>
        <c:axId val="55112768"/>
      </c:barChart>
      <c:lineChart>
        <c:grouping val="standard"/>
        <c:varyColors val="0"/>
        <c:ser>
          <c:idx val="2"/>
          <c:order val="2"/>
          <c:tx>
            <c:strRef>
              <c:f>'23'!$D$45</c:f>
              <c:strCache>
                <c:ptCount val="1"/>
                <c:pt idx="0">
                  <c:v>Экспорт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bg1"/>
              </a:solidFill>
              <a:ln w="31750">
                <a:solidFill>
                  <a:schemeClr val="accent5">
                    <a:lumMod val="50000"/>
                  </a:schemeClr>
                </a:solidFill>
              </a:ln>
              <a:effectLst/>
            </c:spPr>
          </c:marker>
          <c:cat>
            <c:numRef>
              <c:f>'23'!$E$42:$G$42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'23'!$E$45:$G$45</c:f>
              <c:numCache>
                <c:formatCode>General</c:formatCode>
                <c:ptCount val="3"/>
                <c:pt idx="0">
                  <c:v>10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DB0-4BD2-8753-3A2F14522628}"/>
            </c:ext>
          </c:extLst>
        </c:ser>
        <c:ser>
          <c:idx val="3"/>
          <c:order val="3"/>
          <c:tx>
            <c:strRef>
              <c:f>'23'!$D$46</c:f>
              <c:strCache>
                <c:ptCount val="1"/>
                <c:pt idx="0">
                  <c:v>Экспорт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bg1"/>
              </a:solidFill>
              <a:ln w="31750">
                <a:solidFill>
                  <a:schemeClr val="accent2">
                    <a:lumMod val="75000"/>
                  </a:schemeClr>
                </a:solidFill>
              </a:ln>
              <a:effectLst/>
            </c:spPr>
          </c:marker>
          <c:cat>
            <c:numRef>
              <c:f>'23'!$E$42:$G$42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'23'!$E$46:$G$46</c:f>
              <c:numCache>
                <c:formatCode>General</c:formatCode>
                <c:ptCount val="3"/>
                <c:pt idx="0">
                  <c:v>8</c:v>
                </c:pt>
                <c:pt idx="1">
                  <c:v>8</c:v>
                </c:pt>
                <c:pt idx="2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DB0-4BD2-8753-3A2F145226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1745280"/>
        <c:axId val="183664640"/>
      </c:lineChart>
      <c:catAx>
        <c:axId val="245227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112768"/>
        <c:crosses val="autoZero"/>
        <c:auto val="1"/>
        <c:lblAlgn val="ctr"/>
        <c:lblOffset val="100"/>
        <c:noMultiLvlLbl val="0"/>
      </c:catAx>
      <c:valAx>
        <c:axId val="5511276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Доля, штук</a:t>
                </a:r>
              </a:p>
            </c:rich>
          </c:tx>
          <c:layout>
            <c:manualLayout>
              <c:xMode val="edge"/>
              <c:yMode val="edge"/>
              <c:x val="1.2201666666666666E-2"/>
              <c:y val="0.2994483333333333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5227008"/>
        <c:crosses val="autoZero"/>
        <c:crossBetween val="between"/>
      </c:valAx>
      <c:valAx>
        <c:axId val="18366464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Средняя цена, рублей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1745280"/>
        <c:crosses val="max"/>
        <c:crossBetween val="between"/>
      </c:valAx>
      <c:catAx>
        <c:axId val="2517452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36646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Стоимостная доля </a:t>
            </a:r>
            <a:r>
              <a:rPr lang="en-US"/>
              <a:t>LED</a:t>
            </a:r>
            <a:endParaRPr lang="ru-RU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7297719819063545"/>
          <c:y val="0.1684339869281046"/>
          <c:w val="0.64229715193180104"/>
          <c:h val="0.695168627450980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'23'!$D$43</c:f>
              <c:strCache>
                <c:ptCount val="1"/>
                <c:pt idx="0">
                  <c:v>Производство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'23'!$E$42:$G$42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'23'!$E$43:$G$43</c:f>
              <c:numCache>
                <c:formatCode>General</c:formatCode>
                <c:ptCount val="3"/>
                <c:pt idx="0">
                  <c:v>10</c:v>
                </c:pt>
                <c:pt idx="1">
                  <c:v>15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D1-4F48-994B-261AAF647F0D}"/>
            </c:ext>
          </c:extLst>
        </c:ser>
        <c:ser>
          <c:idx val="1"/>
          <c:order val="1"/>
          <c:tx>
            <c:strRef>
              <c:f>'23'!$D$44</c:f>
              <c:strCache>
                <c:ptCount val="1"/>
                <c:pt idx="0">
                  <c:v>Импорт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'23'!$E$42:$G$42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'23'!$E$44:$G$44</c:f>
              <c:numCache>
                <c:formatCode>General</c:formatCode>
                <c:ptCount val="3"/>
                <c:pt idx="0">
                  <c:v>10</c:v>
                </c:pt>
                <c:pt idx="1">
                  <c:v>15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D1-4F48-994B-261AAF647F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60404736"/>
        <c:axId val="209608000"/>
      </c:barChart>
      <c:lineChart>
        <c:grouping val="standard"/>
        <c:varyColors val="0"/>
        <c:ser>
          <c:idx val="2"/>
          <c:order val="2"/>
          <c:tx>
            <c:strRef>
              <c:f>'23'!$D$45</c:f>
              <c:strCache>
                <c:ptCount val="1"/>
                <c:pt idx="0">
                  <c:v>Экспорт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bg1"/>
              </a:solidFill>
              <a:ln w="31750">
                <a:solidFill>
                  <a:schemeClr val="accent5">
                    <a:lumMod val="50000"/>
                  </a:schemeClr>
                </a:solidFill>
              </a:ln>
              <a:effectLst/>
            </c:spPr>
          </c:marker>
          <c:cat>
            <c:numRef>
              <c:f>'23'!$E$42:$G$42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'23'!$E$45:$G$45</c:f>
              <c:numCache>
                <c:formatCode>General</c:formatCode>
                <c:ptCount val="3"/>
                <c:pt idx="0">
                  <c:v>10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2D1-4F48-994B-261AAF647F0D}"/>
            </c:ext>
          </c:extLst>
        </c:ser>
        <c:ser>
          <c:idx val="3"/>
          <c:order val="3"/>
          <c:tx>
            <c:strRef>
              <c:f>'23'!$D$46</c:f>
              <c:strCache>
                <c:ptCount val="1"/>
                <c:pt idx="0">
                  <c:v>Экспорт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bg1"/>
              </a:solidFill>
              <a:ln w="31750">
                <a:solidFill>
                  <a:schemeClr val="accent2">
                    <a:lumMod val="75000"/>
                  </a:schemeClr>
                </a:solidFill>
              </a:ln>
              <a:effectLst/>
            </c:spPr>
          </c:marker>
          <c:cat>
            <c:numRef>
              <c:f>'23'!$E$42:$G$42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'23'!$E$46:$G$46</c:f>
              <c:numCache>
                <c:formatCode>General</c:formatCode>
                <c:ptCount val="3"/>
                <c:pt idx="0">
                  <c:v>8</c:v>
                </c:pt>
                <c:pt idx="1">
                  <c:v>8</c:v>
                </c:pt>
                <c:pt idx="2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2D1-4F48-994B-261AAF647F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1848576"/>
        <c:axId val="277925824"/>
      </c:lineChart>
      <c:catAx>
        <c:axId val="260404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9608000"/>
        <c:crosses val="autoZero"/>
        <c:auto val="1"/>
        <c:lblAlgn val="ctr"/>
        <c:lblOffset val="100"/>
        <c:noMultiLvlLbl val="0"/>
      </c:catAx>
      <c:valAx>
        <c:axId val="20960800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Доля, рублей</a:t>
                </a:r>
              </a:p>
            </c:rich>
          </c:tx>
          <c:layout>
            <c:manualLayout>
              <c:xMode val="edge"/>
              <c:yMode val="edge"/>
              <c:x val="1.5729444444444445E-2"/>
              <c:y val="0.3417816666666667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0404736"/>
        <c:crosses val="autoZero"/>
        <c:crossBetween val="between"/>
      </c:valAx>
      <c:valAx>
        <c:axId val="27792582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Средняя цена, рублей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1848576"/>
        <c:crosses val="max"/>
        <c:crossBetween val="between"/>
      </c:valAx>
      <c:catAx>
        <c:axId val="2618485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779258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Количественная</a:t>
            </a:r>
            <a:r>
              <a:rPr lang="ru-RU" baseline="0"/>
              <a:t> структура объемов</a:t>
            </a:r>
            <a:endParaRPr lang="ru-RU"/>
          </a:p>
        </c:rich>
      </c:tx>
      <c:layout>
        <c:manualLayout>
          <c:xMode val="edge"/>
          <c:yMode val="edge"/>
          <c:x val="0.11064309372103863"/>
          <c:y val="1.411111111111111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5659166666666671E-2"/>
          <c:y val="0.17050888888888888"/>
          <c:w val="0.9020030555555556"/>
          <c:h val="0.6930933333333333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'23'!$D$43</c:f>
              <c:strCache>
                <c:ptCount val="1"/>
                <c:pt idx="0">
                  <c:v>Производство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'23'!$E$42:$G$42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'23'!$E$43:$G$43</c:f>
              <c:numCache>
                <c:formatCode>General</c:formatCode>
                <c:ptCount val="3"/>
                <c:pt idx="0">
                  <c:v>10</c:v>
                </c:pt>
                <c:pt idx="1">
                  <c:v>15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6D-43D4-BD5D-9BC60A85B826}"/>
            </c:ext>
          </c:extLst>
        </c:ser>
        <c:ser>
          <c:idx val="1"/>
          <c:order val="1"/>
          <c:tx>
            <c:strRef>
              <c:f>'23'!$D$44</c:f>
              <c:strCache>
                <c:ptCount val="1"/>
                <c:pt idx="0">
                  <c:v>Импорт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'23'!$E$42:$G$42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'23'!$E$44:$G$44</c:f>
              <c:numCache>
                <c:formatCode>General</c:formatCode>
                <c:ptCount val="3"/>
                <c:pt idx="0">
                  <c:v>10</c:v>
                </c:pt>
                <c:pt idx="1">
                  <c:v>15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6D-43D4-BD5D-9BC60A85B826}"/>
            </c:ext>
          </c:extLst>
        </c:ser>
        <c:ser>
          <c:idx val="2"/>
          <c:order val="2"/>
          <c:tx>
            <c:strRef>
              <c:f>'23'!$D$45</c:f>
              <c:strCache>
                <c:ptCount val="1"/>
                <c:pt idx="0">
                  <c:v>Экспорт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'23'!$E$42:$G$42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'23'!$E$45:$G$45</c:f>
              <c:numCache>
                <c:formatCode>General</c:formatCode>
                <c:ptCount val="3"/>
                <c:pt idx="0">
                  <c:v>10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6D-43D4-BD5D-9BC60A85B82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235324416"/>
        <c:axId val="277923520"/>
      </c:barChart>
      <c:catAx>
        <c:axId val="235324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7923520"/>
        <c:crosses val="autoZero"/>
        <c:auto val="1"/>
        <c:lblAlgn val="ctr"/>
        <c:lblOffset val="100"/>
        <c:noMultiLvlLbl val="0"/>
      </c:catAx>
      <c:valAx>
        <c:axId val="2779235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crossAx val="235324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Стоимостная</a:t>
            </a:r>
            <a:r>
              <a:rPr lang="ru-RU" baseline="0"/>
              <a:t> структура объемов</a:t>
            </a:r>
            <a:endParaRPr lang="ru-RU"/>
          </a:p>
        </c:rich>
      </c:tx>
      <c:layout>
        <c:manualLayout>
          <c:xMode val="edge"/>
          <c:yMode val="edge"/>
          <c:x val="0.15239916666666667"/>
          <c:y val="2.116666666666666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8035734343490925E-2"/>
          <c:y val="0.19873111111111111"/>
          <c:w val="0.92962639862827268"/>
          <c:h val="0.6648711111111110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'23'!$D$43</c:f>
              <c:strCache>
                <c:ptCount val="1"/>
                <c:pt idx="0">
                  <c:v>Производство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'23'!$E$42:$G$42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'23'!$E$43:$G$43</c:f>
              <c:numCache>
                <c:formatCode>General</c:formatCode>
                <c:ptCount val="3"/>
                <c:pt idx="0">
                  <c:v>10</c:v>
                </c:pt>
                <c:pt idx="1">
                  <c:v>15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92-43C4-B5BE-E477C40A3548}"/>
            </c:ext>
          </c:extLst>
        </c:ser>
        <c:ser>
          <c:idx val="1"/>
          <c:order val="1"/>
          <c:tx>
            <c:strRef>
              <c:f>'23'!$D$44</c:f>
              <c:strCache>
                <c:ptCount val="1"/>
                <c:pt idx="0">
                  <c:v>Импорт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'23'!$E$42:$G$42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'23'!$E$44:$G$44</c:f>
              <c:numCache>
                <c:formatCode>General</c:formatCode>
                <c:ptCount val="3"/>
                <c:pt idx="0">
                  <c:v>10</c:v>
                </c:pt>
                <c:pt idx="1">
                  <c:v>15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92-43C4-B5BE-E477C40A3548}"/>
            </c:ext>
          </c:extLst>
        </c:ser>
        <c:ser>
          <c:idx val="2"/>
          <c:order val="2"/>
          <c:tx>
            <c:strRef>
              <c:f>'23'!$D$45</c:f>
              <c:strCache>
                <c:ptCount val="1"/>
                <c:pt idx="0">
                  <c:v>Экспорт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'23'!$E$42:$G$42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'23'!$E$45:$G$45</c:f>
              <c:numCache>
                <c:formatCode>General</c:formatCode>
                <c:ptCount val="3"/>
                <c:pt idx="0">
                  <c:v>10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92-43C4-B5BE-E477C40A354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235328512"/>
        <c:axId val="218225984"/>
      </c:barChart>
      <c:catAx>
        <c:axId val="235328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8225984"/>
        <c:crosses val="autoZero"/>
        <c:auto val="1"/>
        <c:lblAlgn val="ctr"/>
        <c:lblOffset val="100"/>
        <c:noMultiLvlLbl val="0"/>
      </c:catAx>
      <c:valAx>
        <c:axId val="2182259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crossAx val="235328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Количественная доля </a:t>
            </a:r>
            <a:r>
              <a:rPr lang="en-US"/>
              <a:t>LED</a:t>
            </a:r>
            <a:endParaRPr lang="ru-RU"/>
          </a:p>
        </c:rich>
      </c:tx>
      <c:layout>
        <c:manualLayout>
          <c:xMode val="edge"/>
          <c:yMode val="edge"/>
          <c:x val="0.14719583333333333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7297719819063545"/>
          <c:y val="0.1684339869281046"/>
          <c:w val="0.64229715193180104"/>
          <c:h val="0.695168627450980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'23'!$D$43</c:f>
              <c:strCache>
                <c:ptCount val="1"/>
                <c:pt idx="0">
                  <c:v>Производство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'23'!$E$42:$G$42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'23'!$E$43:$G$43</c:f>
              <c:numCache>
                <c:formatCode>General</c:formatCode>
                <c:ptCount val="3"/>
                <c:pt idx="0">
                  <c:v>10</c:v>
                </c:pt>
                <c:pt idx="1">
                  <c:v>15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B0-4BD2-8753-3A2F14522628}"/>
            </c:ext>
          </c:extLst>
        </c:ser>
        <c:ser>
          <c:idx val="1"/>
          <c:order val="1"/>
          <c:tx>
            <c:strRef>
              <c:f>'23'!$D$44</c:f>
              <c:strCache>
                <c:ptCount val="1"/>
                <c:pt idx="0">
                  <c:v>Импорт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'23'!$E$42:$G$42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'23'!$E$44:$G$44</c:f>
              <c:numCache>
                <c:formatCode>General</c:formatCode>
                <c:ptCount val="3"/>
                <c:pt idx="0">
                  <c:v>10</c:v>
                </c:pt>
                <c:pt idx="1">
                  <c:v>15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B0-4BD2-8753-3A2F145226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58469888"/>
        <c:axId val="105804288"/>
      </c:barChart>
      <c:lineChart>
        <c:grouping val="standard"/>
        <c:varyColors val="0"/>
        <c:ser>
          <c:idx val="2"/>
          <c:order val="2"/>
          <c:tx>
            <c:strRef>
              <c:f>'23'!$D$45</c:f>
              <c:strCache>
                <c:ptCount val="1"/>
                <c:pt idx="0">
                  <c:v>Экспорт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bg1"/>
              </a:solidFill>
              <a:ln w="31750">
                <a:solidFill>
                  <a:schemeClr val="accent5">
                    <a:lumMod val="50000"/>
                  </a:schemeClr>
                </a:solidFill>
              </a:ln>
              <a:effectLst/>
            </c:spPr>
          </c:marker>
          <c:cat>
            <c:numRef>
              <c:f>'23'!$E$42:$G$42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'23'!$E$45:$G$45</c:f>
              <c:numCache>
                <c:formatCode>General</c:formatCode>
                <c:ptCount val="3"/>
                <c:pt idx="0">
                  <c:v>10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DB0-4BD2-8753-3A2F14522628}"/>
            </c:ext>
          </c:extLst>
        </c:ser>
        <c:ser>
          <c:idx val="3"/>
          <c:order val="3"/>
          <c:tx>
            <c:strRef>
              <c:f>'23'!$D$46</c:f>
              <c:strCache>
                <c:ptCount val="1"/>
                <c:pt idx="0">
                  <c:v>Экспорт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bg1"/>
              </a:solidFill>
              <a:ln w="31750">
                <a:solidFill>
                  <a:schemeClr val="accent2">
                    <a:lumMod val="75000"/>
                  </a:schemeClr>
                </a:solidFill>
              </a:ln>
              <a:effectLst/>
            </c:spPr>
          </c:marker>
          <c:cat>
            <c:numRef>
              <c:f>'23'!$E$42:$G$42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'23'!$E$46:$G$46</c:f>
              <c:numCache>
                <c:formatCode>General</c:formatCode>
                <c:ptCount val="3"/>
                <c:pt idx="0">
                  <c:v>8</c:v>
                </c:pt>
                <c:pt idx="1">
                  <c:v>8</c:v>
                </c:pt>
                <c:pt idx="2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DB0-4BD2-8753-3A2F145226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1686784"/>
        <c:axId val="105805440"/>
      </c:lineChart>
      <c:catAx>
        <c:axId val="258469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5804288"/>
        <c:crosses val="autoZero"/>
        <c:auto val="1"/>
        <c:lblAlgn val="ctr"/>
        <c:lblOffset val="100"/>
        <c:noMultiLvlLbl val="0"/>
      </c:catAx>
      <c:valAx>
        <c:axId val="10580428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Доля, штук</a:t>
                </a:r>
              </a:p>
            </c:rich>
          </c:tx>
          <c:layout>
            <c:manualLayout>
              <c:xMode val="edge"/>
              <c:yMode val="edge"/>
              <c:x val="1.2201666666666666E-2"/>
              <c:y val="0.2994483333333333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8469888"/>
        <c:crosses val="autoZero"/>
        <c:crossBetween val="between"/>
      </c:valAx>
      <c:valAx>
        <c:axId val="10580544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Средняя цена, рублей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1686784"/>
        <c:crosses val="max"/>
        <c:crossBetween val="between"/>
      </c:valAx>
      <c:catAx>
        <c:axId val="2616867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58054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Стоимостная доля </a:t>
            </a:r>
            <a:r>
              <a:rPr lang="en-US"/>
              <a:t>LED</a:t>
            </a:r>
            <a:endParaRPr lang="ru-RU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7297719819063545"/>
          <c:y val="0.1684339869281046"/>
          <c:w val="0.64229715193180104"/>
          <c:h val="0.695168627450980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'23'!$D$43</c:f>
              <c:strCache>
                <c:ptCount val="1"/>
                <c:pt idx="0">
                  <c:v>Производство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'23'!$E$42:$G$42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'23'!$E$43:$G$43</c:f>
              <c:numCache>
                <c:formatCode>General</c:formatCode>
                <c:ptCount val="3"/>
                <c:pt idx="0">
                  <c:v>10</c:v>
                </c:pt>
                <c:pt idx="1">
                  <c:v>15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D1-4F48-994B-261AAF647F0D}"/>
            </c:ext>
          </c:extLst>
        </c:ser>
        <c:ser>
          <c:idx val="1"/>
          <c:order val="1"/>
          <c:tx>
            <c:strRef>
              <c:f>'23'!$D$44</c:f>
              <c:strCache>
                <c:ptCount val="1"/>
                <c:pt idx="0">
                  <c:v>Импорт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'23'!$E$42:$G$42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'23'!$E$44:$G$44</c:f>
              <c:numCache>
                <c:formatCode>General</c:formatCode>
                <c:ptCount val="3"/>
                <c:pt idx="0">
                  <c:v>10</c:v>
                </c:pt>
                <c:pt idx="1">
                  <c:v>15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D1-4F48-994B-261AAF647F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61948928"/>
        <c:axId val="229419840"/>
      </c:barChart>
      <c:lineChart>
        <c:grouping val="standard"/>
        <c:varyColors val="0"/>
        <c:ser>
          <c:idx val="2"/>
          <c:order val="2"/>
          <c:tx>
            <c:strRef>
              <c:f>'23'!$D$45</c:f>
              <c:strCache>
                <c:ptCount val="1"/>
                <c:pt idx="0">
                  <c:v>Экспорт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bg1"/>
              </a:solidFill>
              <a:ln w="31750">
                <a:solidFill>
                  <a:schemeClr val="accent5">
                    <a:lumMod val="50000"/>
                  </a:schemeClr>
                </a:solidFill>
              </a:ln>
              <a:effectLst/>
            </c:spPr>
          </c:marker>
          <c:cat>
            <c:numRef>
              <c:f>'23'!$E$42:$G$42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'23'!$E$45:$G$45</c:f>
              <c:numCache>
                <c:formatCode>General</c:formatCode>
                <c:ptCount val="3"/>
                <c:pt idx="0">
                  <c:v>10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2D1-4F48-994B-261AAF647F0D}"/>
            </c:ext>
          </c:extLst>
        </c:ser>
        <c:ser>
          <c:idx val="3"/>
          <c:order val="3"/>
          <c:tx>
            <c:strRef>
              <c:f>'23'!$D$46</c:f>
              <c:strCache>
                <c:ptCount val="1"/>
                <c:pt idx="0">
                  <c:v>Экспорт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bg1"/>
              </a:solidFill>
              <a:ln w="31750">
                <a:solidFill>
                  <a:schemeClr val="accent2">
                    <a:lumMod val="75000"/>
                  </a:schemeClr>
                </a:solidFill>
              </a:ln>
              <a:effectLst/>
            </c:spPr>
          </c:marker>
          <c:cat>
            <c:numRef>
              <c:f>'23'!$E$42:$G$42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'23'!$E$46:$G$46</c:f>
              <c:numCache>
                <c:formatCode>General</c:formatCode>
                <c:ptCount val="3"/>
                <c:pt idx="0">
                  <c:v>8</c:v>
                </c:pt>
                <c:pt idx="1">
                  <c:v>8</c:v>
                </c:pt>
                <c:pt idx="2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2D1-4F48-994B-261AAF647F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1954560"/>
        <c:axId val="229418688"/>
      </c:lineChart>
      <c:catAx>
        <c:axId val="261948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9419840"/>
        <c:crosses val="autoZero"/>
        <c:auto val="1"/>
        <c:lblAlgn val="ctr"/>
        <c:lblOffset val="100"/>
        <c:noMultiLvlLbl val="0"/>
      </c:catAx>
      <c:valAx>
        <c:axId val="22941984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Доля, рублей</a:t>
                </a:r>
              </a:p>
            </c:rich>
          </c:tx>
          <c:layout>
            <c:manualLayout>
              <c:xMode val="edge"/>
              <c:yMode val="edge"/>
              <c:x val="1.5729444444444445E-2"/>
              <c:y val="0.3417816666666667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1948928"/>
        <c:crosses val="autoZero"/>
        <c:crossBetween val="between"/>
      </c:valAx>
      <c:valAx>
        <c:axId val="22941868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Средняя цена, рублей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1954560"/>
        <c:crosses val="max"/>
        <c:crossBetween val="between"/>
      </c:valAx>
      <c:catAx>
        <c:axId val="2619545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94186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Количественная</a:t>
            </a:r>
            <a:r>
              <a:rPr lang="ru-RU" baseline="0"/>
              <a:t> структура объемов</a:t>
            </a:r>
            <a:endParaRPr lang="ru-RU"/>
          </a:p>
        </c:rich>
      </c:tx>
      <c:layout>
        <c:manualLayout>
          <c:xMode val="edge"/>
          <c:yMode val="edge"/>
          <c:x val="0.11064309372103863"/>
          <c:y val="1.411111111111111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5659166666666671E-2"/>
          <c:y val="0.17050888888888888"/>
          <c:w val="0.9020030555555556"/>
          <c:h val="0.6930933333333333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'23'!$D$43</c:f>
              <c:strCache>
                <c:ptCount val="1"/>
                <c:pt idx="0">
                  <c:v>Производство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'23'!$E$42:$G$42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'23'!$E$43:$G$43</c:f>
              <c:numCache>
                <c:formatCode>General</c:formatCode>
                <c:ptCount val="3"/>
                <c:pt idx="0">
                  <c:v>10</c:v>
                </c:pt>
                <c:pt idx="1">
                  <c:v>15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6D-43D4-BD5D-9BC60A85B826}"/>
            </c:ext>
          </c:extLst>
        </c:ser>
        <c:ser>
          <c:idx val="1"/>
          <c:order val="1"/>
          <c:tx>
            <c:strRef>
              <c:f>'23'!$D$44</c:f>
              <c:strCache>
                <c:ptCount val="1"/>
                <c:pt idx="0">
                  <c:v>Импорт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'23'!$E$42:$G$42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'23'!$E$44:$G$44</c:f>
              <c:numCache>
                <c:formatCode>General</c:formatCode>
                <c:ptCount val="3"/>
                <c:pt idx="0">
                  <c:v>10</c:v>
                </c:pt>
                <c:pt idx="1">
                  <c:v>15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6D-43D4-BD5D-9BC60A85B826}"/>
            </c:ext>
          </c:extLst>
        </c:ser>
        <c:ser>
          <c:idx val="2"/>
          <c:order val="2"/>
          <c:tx>
            <c:strRef>
              <c:f>'23'!$D$45</c:f>
              <c:strCache>
                <c:ptCount val="1"/>
                <c:pt idx="0">
                  <c:v>Экспорт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'23'!$E$42:$G$42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'23'!$E$45:$G$45</c:f>
              <c:numCache>
                <c:formatCode>General</c:formatCode>
                <c:ptCount val="3"/>
                <c:pt idx="0">
                  <c:v>10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6D-43D4-BD5D-9BC60A85B82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235326464"/>
        <c:axId val="218221376"/>
      </c:barChart>
      <c:catAx>
        <c:axId val="235326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8221376"/>
        <c:crosses val="autoZero"/>
        <c:auto val="1"/>
        <c:lblAlgn val="ctr"/>
        <c:lblOffset val="100"/>
        <c:noMultiLvlLbl val="0"/>
      </c:catAx>
      <c:valAx>
        <c:axId val="2182213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crossAx val="235326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Стоимостная</a:t>
            </a:r>
            <a:r>
              <a:rPr lang="ru-RU" baseline="0"/>
              <a:t> структура объемов</a:t>
            </a:r>
            <a:endParaRPr lang="ru-RU"/>
          </a:p>
        </c:rich>
      </c:tx>
      <c:layout>
        <c:manualLayout>
          <c:xMode val="edge"/>
          <c:yMode val="edge"/>
          <c:x val="0.15239916666666667"/>
          <c:y val="2.116666666666666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8035734343490925E-2"/>
          <c:y val="0.19873111111111111"/>
          <c:w val="0.92962639862827268"/>
          <c:h val="0.6648711111111110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'23'!$D$43</c:f>
              <c:strCache>
                <c:ptCount val="1"/>
                <c:pt idx="0">
                  <c:v>Производство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'23'!$E$42:$G$42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'23'!$E$43:$G$43</c:f>
              <c:numCache>
                <c:formatCode>General</c:formatCode>
                <c:ptCount val="3"/>
                <c:pt idx="0">
                  <c:v>10</c:v>
                </c:pt>
                <c:pt idx="1">
                  <c:v>15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92-43C4-B5BE-E477C40A3548}"/>
            </c:ext>
          </c:extLst>
        </c:ser>
        <c:ser>
          <c:idx val="1"/>
          <c:order val="1"/>
          <c:tx>
            <c:strRef>
              <c:f>'23'!$D$44</c:f>
              <c:strCache>
                <c:ptCount val="1"/>
                <c:pt idx="0">
                  <c:v>Импорт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'23'!$E$42:$G$42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'23'!$E$44:$G$44</c:f>
              <c:numCache>
                <c:formatCode>General</c:formatCode>
                <c:ptCount val="3"/>
                <c:pt idx="0">
                  <c:v>10</c:v>
                </c:pt>
                <c:pt idx="1">
                  <c:v>15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92-43C4-B5BE-E477C40A3548}"/>
            </c:ext>
          </c:extLst>
        </c:ser>
        <c:ser>
          <c:idx val="2"/>
          <c:order val="2"/>
          <c:tx>
            <c:strRef>
              <c:f>'23'!$D$45</c:f>
              <c:strCache>
                <c:ptCount val="1"/>
                <c:pt idx="0">
                  <c:v>Экспорт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'23'!$E$42:$G$42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'23'!$E$45:$G$45</c:f>
              <c:numCache>
                <c:formatCode>General</c:formatCode>
                <c:ptCount val="3"/>
                <c:pt idx="0">
                  <c:v>10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92-43C4-B5BE-E477C40A354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235330048"/>
        <c:axId val="218224256"/>
      </c:barChart>
      <c:catAx>
        <c:axId val="235330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8224256"/>
        <c:crosses val="autoZero"/>
        <c:auto val="1"/>
        <c:lblAlgn val="ctr"/>
        <c:lblOffset val="100"/>
        <c:noMultiLvlLbl val="0"/>
      </c:catAx>
      <c:valAx>
        <c:axId val="2182242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crossAx val="235330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Количественная доля </a:t>
            </a:r>
            <a:r>
              <a:rPr lang="en-US"/>
              <a:t>LED</a:t>
            </a:r>
            <a:endParaRPr lang="ru-RU"/>
          </a:p>
        </c:rich>
      </c:tx>
      <c:layout>
        <c:manualLayout>
          <c:xMode val="edge"/>
          <c:yMode val="edge"/>
          <c:x val="0.14719583333333333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7297719819063545"/>
          <c:y val="0.1684339869281046"/>
          <c:w val="0.64229715193180104"/>
          <c:h val="0.695168627450980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'23'!$D$43</c:f>
              <c:strCache>
                <c:ptCount val="1"/>
                <c:pt idx="0">
                  <c:v>Производство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'23'!$E$42:$G$42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'23'!$E$43:$G$43</c:f>
              <c:numCache>
                <c:formatCode>General</c:formatCode>
                <c:ptCount val="3"/>
                <c:pt idx="0">
                  <c:v>10</c:v>
                </c:pt>
                <c:pt idx="1">
                  <c:v>15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B0-4BD2-8753-3A2F14522628}"/>
            </c:ext>
          </c:extLst>
        </c:ser>
        <c:ser>
          <c:idx val="1"/>
          <c:order val="1"/>
          <c:tx>
            <c:strRef>
              <c:f>'23'!$D$44</c:f>
              <c:strCache>
                <c:ptCount val="1"/>
                <c:pt idx="0">
                  <c:v>Импорт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'23'!$E$42:$G$42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'23'!$E$44:$G$44</c:f>
              <c:numCache>
                <c:formatCode>General</c:formatCode>
                <c:ptCount val="3"/>
                <c:pt idx="0">
                  <c:v>10</c:v>
                </c:pt>
                <c:pt idx="1">
                  <c:v>15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B0-4BD2-8753-3A2F145226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60410880"/>
        <c:axId val="277924672"/>
      </c:barChart>
      <c:lineChart>
        <c:grouping val="standard"/>
        <c:varyColors val="0"/>
        <c:ser>
          <c:idx val="2"/>
          <c:order val="2"/>
          <c:tx>
            <c:strRef>
              <c:f>'23'!$D$45</c:f>
              <c:strCache>
                <c:ptCount val="1"/>
                <c:pt idx="0">
                  <c:v>Экспорт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bg1"/>
              </a:solidFill>
              <a:ln w="31750">
                <a:solidFill>
                  <a:schemeClr val="accent5">
                    <a:lumMod val="50000"/>
                  </a:schemeClr>
                </a:solidFill>
              </a:ln>
              <a:effectLst/>
            </c:spPr>
          </c:marker>
          <c:cat>
            <c:numRef>
              <c:f>'23'!$E$42:$G$42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'23'!$E$45:$G$45</c:f>
              <c:numCache>
                <c:formatCode>General</c:formatCode>
                <c:ptCount val="3"/>
                <c:pt idx="0">
                  <c:v>10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DB0-4BD2-8753-3A2F14522628}"/>
            </c:ext>
          </c:extLst>
        </c:ser>
        <c:ser>
          <c:idx val="3"/>
          <c:order val="3"/>
          <c:tx>
            <c:strRef>
              <c:f>'23'!$D$46</c:f>
              <c:strCache>
                <c:ptCount val="1"/>
                <c:pt idx="0">
                  <c:v>Экспорт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bg1"/>
              </a:solidFill>
              <a:ln w="31750">
                <a:solidFill>
                  <a:schemeClr val="accent2">
                    <a:lumMod val="75000"/>
                  </a:schemeClr>
                </a:solidFill>
              </a:ln>
              <a:effectLst/>
            </c:spPr>
          </c:marker>
          <c:cat>
            <c:numRef>
              <c:f>'23'!$E$42:$G$42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'23'!$E$46:$G$46</c:f>
              <c:numCache>
                <c:formatCode>General</c:formatCode>
                <c:ptCount val="3"/>
                <c:pt idx="0">
                  <c:v>8</c:v>
                </c:pt>
                <c:pt idx="1">
                  <c:v>8</c:v>
                </c:pt>
                <c:pt idx="2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DB0-4BD2-8753-3A2F145226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1845504"/>
        <c:axId val="277913600"/>
      </c:lineChart>
      <c:catAx>
        <c:axId val="26041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7924672"/>
        <c:crosses val="autoZero"/>
        <c:auto val="1"/>
        <c:lblAlgn val="ctr"/>
        <c:lblOffset val="100"/>
        <c:noMultiLvlLbl val="0"/>
      </c:catAx>
      <c:valAx>
        <c:axId val="27792467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Доля, штук</a:t>
                </a:r>
              </a:p>
            </c:rich>
          </c:tx>
          <c:layout>
            <c:manualLayout>
              <c:xMode val="edge"/>
              <c:yMode val="edge"/>
              <c:x val="1.2201666666666666E-2"/>
              <c:y val="0.2994483333333333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0410880"/>
        <c:crosses val="autoZero"/>
        <c:crossBetween val="between"/>
      </c:valAx>
      <c:valAx>
        <c:axId val="27791360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Средняя цена, рублей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1845504"/>
        <c:crosses val="max"/>
        <c:crossBetween val="between"/>
      </c:valAx>
      <c:catAx>
        <c:axId val="2618455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779136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Стоимостная</a:t>
            </a:r>
            <a:r>
              <a:rPr lang="ru-RU" baseline="0"/>
              <a:t> структура объемов</a:t>
            </a:r>
            <a:endParaRPr lang="ru-RU"/>
          </a:p>
        </c:rich>
      </c:tx>
      <c:layout>
        <c:manualLayout>
          <c:xMode val="edge"/>
          <c:yMode val="edge"/>
          <c:x val="0.15239916666666667"/>
          <c:y val="2.116666666666666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8035734343490925E-2"/>
          <c:y val="0.19873111111111111"/>
          <c:w val="0.92962639862827268"/>
          <c:h val="0.6648711111111110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'23'!$D$43</c:f>
              <c:strCache>
                <c:ptCount val="1"/>
                <c:pt idx="0">
                  <c:v>Производство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'23'!$E$42:$G$42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'23'!$E$43:$G$43</c:f>
              <c:numCache>
                <c:formatCode>General</c:formatCode>
                <c:ptCount val="3"/>
                <c:pt idx="0">
                  <c:v>10</c:v>
                </c:pt>
                <c:pt idx="1">
                  <c:v>15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92-43C4-B5BE-E477C40A3548}"/>
            </c:ext>
          </c:extLst>
        </c:ser>
        <c:ser>
          <c:idx val="1"/>
          <c:order val="1"/>
          <c:tx>
            <c:strRef>
              <c:f>'23'!$D$44</c:f>
              <c:strCache>
                <c:ptCount val="1"/>
                <c:pt idx="0">
                  <c:v>Импорт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'23'!$E$42:$G$42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'23'!$E$44:$G$44</c:f>
              <c:numCache>
                <c:formatCode>General</c:formatCode>
                <c:ptCount val="3"/>
                <c:pt idx="0">
                  <c:v>10</c:v>
                </c:pt>
                <c:pt idx="1">
                  <c:v>15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92-43C4-B5BE-E477C40A3548}"/>
            </c:ext>
          </c:extLst>
        </c:ser>
        <c:ser>
          <c:idx val="2"/>
          <c:order val="2"/>
          <c:tx>
            <c:strRef>
              <c:f>'23'!$D$45</c:f>
              <c:strCache>
                <c:ptCount val="1"/>
                <c:pt idx="0">
                  <c:v>Экспорт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'23'!$E$42:$G$42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'23'!$E$45:$G$45</c:f>
              <c:numCache>
                <c:formatCode>General</c:formatCode>
                <c:ptCount val="3"/>
                <c:pt idx="0">
                  <c:v>10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92-43C4-B5BE-E477C40A354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215175168"/>
        <c:axId val="214645504"/>
      </c:barChart>
      <c:catAx>
        <c:axId val="215175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4645504"/>
        <c:crosses val="autoZero"/>
        <c:auto val="1"/>
        <c:lblAlgn val="ctr"/>
        <c:lblOffset val="100"/>
        <c:noMultiLvlLbl val="0"/>
      </c:catAx>
      <c:valAx>
        <c:axId val="2146455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crossAx val="215175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Стоимостная доля </a:t>
            </a:r>
            <a:r>
              <a:rPr lang="en-US"/>
              <a:t>LED</a:t>
            </a:r>
            <a:endParaRPr lang="ru-RU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7297719819063545"/>
          <c:y val="0.1684339869281046"/>
          <c:w val="0.64229715193180104"/>
          <c:h val="0.695168627450980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'23'!$D$43</c:f>
              <c:strCache>
                <c:ptCount val="1"/>
                <c:pt idx="0">
                  <c:v>Производство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'23'!$E$42:$G$42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'23'!$E$43:$G$43</c:f>
              <c:numCache>
                <c:formatCode>General</c:formatCode>
                <c:ptCount val="3"/>
                <c:pt idx="0">
                  <c:v>10</c:v>
                </c:pt>
                <c:pt idx="1">
                  <c:v>15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D1-4F48-994B-261AAF647F0D}"/>
            </c:ext>
          </c:extLst>
        </c:ser>
        <c:ser>
          <c:idx val="1"/>
          <c:order val="1"/>
          <c:tx>
            <c:strRef>
              <c:f>'23'!$D$44</c:f>
              <c:strCache>
                <c:ptCount val="1"/>
                <c:pt idx="0">
                  <c:v>Импорт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'23'!$E$42:$G$42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'23'!$E$44:$G$44</c:f>
              <c:numCache>
                <c:formatCode>General</c:formatCode>
                <c:ptCount val="3"/>
                <c:pt idx="0">
                  <c:v>10</c:v>
                </c:pt>
                <c:pt idx="1">
                  <c:v>15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D1-4F48-994B-261AAF647F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61952512"/>
        <c:axId val="183668096"/>
      </c:barChart>
      <c:lineChart>
        <c:grouping val="standard"/>
        <c:varyColors val="0"/>
        <c:ser>
          <c:idx val="2"/>
          <c:order val="2"/>
          <c:tx>
            <c:strRef>
              <c:f>'23'!$D$45</c:f>
              <c:strCache>
                <c:ptCount val="1"/>
                <c:pt idx="0">
                  <c:v>Экспорт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bg1"/>
              </a:solidFill>
              <a:ln w="31750">
                <a:solidFill>
                  <a:schemeClr val="accent5">
                    <a:lumMod val="50000"/>
                  </a:schemeClr>
                </a:solidFill>
              </a:ln>
              <a:effectLst/>
            </c:spPr>
          </c:marker>
          <c:cat>
            <c:numRef>
              <c:f>'23'!$E$42:$G$42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'23'!$E$45:$G$45</c:f>
              <c:numCache>
                <c:formatCode>General</c:formatCode>
                <c:ptCount val="3"/>
                <c:pt idx="0">
                  <c:v>10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2D1-4F48-994B-261AAF647F0D}"/>
            </c:ext>
          </c:extLst>
        </c:ser>
        <c:ser>
          <c:idx val="3"/>
          <c:order val="3"/>
          <c:tx>
            <c:strRef>
              <c:f>'23'!$D$46</c:f>
              <c:strCache>
                <c:ptCount val="1"/>
                <c:pt idx="0">
                  <c:v>Экспорт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bg1"/>
              </a:solidFill>
              <a:ln w="31750">
                <a:solidFill>
                  <a:schemeClr val="accent2">
                    <a:lumMod val="75000"/>
                  </a:schemeClr>
                </a:solidFill>
              </a:ln>
              <a:effectLst/>
            </c:spPr>
          </c:marker>
          <c:cat>
            <c:numRef>
              <c:f>'23'!$E$42:$G$42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'23'!$E$46:$G$46</c:f>
              <c:numCache>
                <c:formatCode>General</c:formatCode>
                <c:ptCount val="3"/>
                <c:pt idx="0">
                  <c:v>8</c:v>
                </c:pt>
                <c:pt idx="1">
                  <c:v>8</c:v>
                </c:pt>
                <c:pt idx="2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2D1-4F48-994B-261AAF647F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7338624"/>
        <c:axId val="183666944"/>
      </c:lineChart>
      <c:catAx>
        <c:axId val="261952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3668096"/>
        <c:crosses val="autoZero"/>
        <c:auto val="1"/>
        <c:lblAlgn val="ctr"/>
        <c:lblOffset val="100"/>
        <c:noMultiLvlLbl val="0"/>
      </c:catAx>
      <c:valAx>
        <c:axId val="18366809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Доля, рублей</a:t>
                </a:r>
              </a:p>
            </c:rich>
          </c:tx>
          <c:layout>
            <c:manualLayout>
              <c:xMode val="edge"/>
              <c:yMode val="edge"/>
              <c:x val="1.5729444444444445E-2"/>
              <c:y val="0.3417816666666667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1952512"/>
        <c:crosses val="autoZero"/>
        <c:crossBetween val="between"/>
      </c:valAx>
      <c:valAx>
        <c:axId val="18366694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Средняя цена, рублей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7338624"/>
        <c:crosses val="max"/>
        <c:crossBetween val="between"/>
      </c:valAx>
      <c:catAx>
        <c:axId val="2773386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36669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Количественная доля </a:t>
            </a:r>
            <a:r>
              <a:rPr lang="en-US"/>
              <a:t>LED</a:t>
            </a:r>
            <a:endParaRPr lang="ru-RU"/>
          </a:p>
        </c:rich>
      </c:tx>
      <c:layout>
        <c:manualLayout>
          <c:xMode val="edge"/>
          <c:yMode val="edge"/>
          <c:x val="0.14719583333333333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7297719819063545"/>
          <c:y val="0.1684339869281046"/>
          <c:w val="0.64229715193180104"/>
          <c:h val="0.695168627450980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'23'!$D$43</c:f>
              <c:strCache>
                <c:ptCount val="1"/>
                <c:pt idx="0">
                  <c:v>Производство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'23'!$E$42:$G$42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'23'!$E$43:$G$43</c:f>
              <c:numCache>
                <c:formatCode>General</c:formatCode>
                <c:ptCount val="3"/>
                <c:pt idx="0">
                  <c:v>10</c:v>
                </c:pt>
                <c:pt idx="1">
                  <c:v>15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B0-4BD2-8753-3A2F14522628}"/>
            </c:ext>
          </c:extLst>
        </c:ser>
        <c:ser>
          <c:idx val="1"/>
          <c:order val="1"/>
          <c:tx>
            <c:strRef>
              <c:f>'23'!$D$44</c:f>
              <c:strCache>
                <c:ptCount val="1"/>
                <c:pt idx="0">
                  <c:v>Импорт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'23'!$E$42:$G$42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'23'!$E$44:$G$44</c:f>
              <c:numCache>
                <c:formatCode>General</c:formatCode>
                <c:ptCount val="3"/>
                <c:pt idx="0">
                  <c:v>10</c:v>
                </c:pt>
                <c:pt idx="1">
                  <c:v>15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B0-4BD2-8753-3A2F145226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15635456"/>
        <c:axId val="277914176"/>
      </c:barChart>
      <c:lineChart>
        <c:grouping val="standard"/>
        <c:varyColors val="0"/>
        <c:ser>
          <c:idx val="2"/>
          <c:order val="2"/>
          <c:tx>
            <c:strRef>
              <c:f>'23'!$D$45</c:f>
              <c:strCache>
                <c:ptCount val="1"/>
                <c:pt idx="0">
                  <c:v>Экспорт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bg1"/>
              </a:solidFill>
              <a:ln w="31750">
                <a:solidFill>
                  <a:schemeClr val="accent5">
                    <a:lumMod val="50000"/>
                  </a:schemeClr>
                </a:solidFill>
              </a:ln>
              <a:effectLst/>
            </c:spPr>
          </c:marker>
          <c:cat>
            <c:numRef>
              <c:f>'23'!$E$42:$G$42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'23'!$E$45:$G$45</c:f>
              <c:numCache>
                <c:formatCode>General</c:formatCode>
                <c:ptCount val="3"/>
                <c:pt idx="0">
                  <c:v>10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DB0-4BD2-8753-3A2F14522628}"/>
            </c:ext>
          </c:extLst>
        </c:ser>
        <c:ser>
          <c:idx val="3"/>
          <c:order val="3"/>
          <c:tx>
            <c:strRef>
              <c:f>'23'!$D$46</c:f>
              <c:strCache>
                <c:ptCount val="1"/>
                <c:pt idx="0">
                  <c:v>Экспорт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bg1"/>
              </a:solidFill>
              <a:ln w="31750">
                <a:solidFill>
                  <a:schemeClr val="accent2">
                    <a:lumMod val="75000"/>
                  </a:schemeClr>
                </a:solidFill>
              </a:ln>
              <a:effectLst/>
            </c:spPr>
          </c:marker>
          <c:cat>
            <c:numRef>
              <c:f>'23'!$E$42:$G$42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'23'!$E$46:$G$46</c:f>
              <c:numCache>
                <c:formatCode>General</c:formatCode>
                <c:ptCount val="3"/>
                <c:pt idx="0">
                  <c:v>8</c:v>
                </c:pt>
                <c:pt idx="1">
                  <c:v>8</c:v>
                </c:pt>
                <c:pt idx="2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DB0-4BD2-8753-3A2F145226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5942656"/>
        <c:axId val="277914752"/>
      </c:lineChart>
      <c:catAx>
        <c:axId val="215635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7914176"/>
        <c:crosses val="autoZero"/>
        <c:auto val="1"/>
        <c:lblAlgn val="ctr"/>
        <c:lblOffset val="100"/>
        <c:noMultiLvlLbl val="0"/>
      </c:catAx>
      <c:valAx>
        <c:axId val="27791417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Доля, штук</a:t>
                </a:r>
              </a:p>
            </c:rich>
          </c:tx>
          <c:layout>
            <c:manualLayout>
              <c:xMode val="edge"/>
              <c:yMode val="edge"/>
              <c:x val="1.2201666666666666E-2"/>
              <c:y val="0.2994483333333333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5635456"/>
        <c:crosses val="autoZero"/>
        <c:crossBetween val="between"/>
      </c:valAx>
      <c:valAx>
        <c:axId val="27791475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Средняя цена, рублей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5942656"/>
        <c:crosses val="max"/>
        <c:crossBetween val="between"/>
      </c:valAx>
      <c:catAx>
        <c:axId val="2159426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779147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Стоимостная доля </a:t>
            </a:r>
            <a:r>
              <a:rPr lang="en-US"/>
              <a:t>LED</a:t>
            </a:r>
            <a:endParaRPr lang="ru-RU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7297719819063545"/>
          <c:y val="0.1684339869281046"/>
          <c:w val="0.64229715193180104"/>
          <c:h val="0.695168627450980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'23'!$D$43</c:f>
              <c:strCache>
                <c:ptCount val="1"/>
                <c:pt idx="0">
                  <c:v>Производство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'23'!$E$42:$G$42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'23'!$E$43:$G$43</c:f>
              <c:numCache>
                <c:formatCode>General</c:formatCode>
                <c:ptCount val="3"/>
                <c:pt idx="0">
                  <c:v>10</c:v>
                </c:pt>
                <c:pt idx="1">
                  <c:v>15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D1-4F48-994B-261AAF647F0D}"/>
            </c:ext>
          </c:extLst>
        </c:ser>
        <c:ser>
          <c:idx val="1"/>
          <c:order val="1"/>
          <c:tx>
            <c:strRef>
              <c:f>'23'!$D$44</c:f>
              <c:strCache>
                <c:ptCount val="1"/>
                <c:pt idx="0">
                  <c:v>Импорт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'23'!$E$42:$G$42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'23'!$E$44:$G$44</c:f>
              <c:numCache>
                <c:formatCode>General</c:formatCode>
                <c:ptCount val="3"/>
                <c:pt idx="0">
                  <c:v>10</c:v>
                </c:pt>
                <c:pt idx="1">
                  <c:v>15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D1-4F48-994B-261AAF647F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29310976"/>
        <c:axId val="214640896"/>
      </c:barChart>
      <c:lineChart>
        <c:grouping val="standard"/>
        <c:varyColors val="0"/>
        <c:ser>
          <c:idx val="2"/>
          <c:order val="2"/>
          <c:tx>
            <c:strRef>
              <c:f>'23'!$D$45</c:f>
              <c:strCache>
                <c:ptCount val="1"/>
                <c:pt idx="0">
                  <c:v>Экспорт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bg1"/>
              </a:solidFill>
              <a:ln w="31750">
                <a:solidFill>
                  <a:schemeClr val="accent5">
                    <a:lumMod val="50000"/>
                  </a:schemeClr>
                </a:solidFill>
              </a:ln>
              <a:effectLst/>
            </c:spPr>
          </c:marker>
          <c:cat>
            <c:numRef>
              <c:f>'23'!$E$42:$G$42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'23'!$E$45:$G$45</c:f>
              <c:numCache>
                <c:formatCode>General</c:formatCode>
                <c:ptCount val="3"/>
                <c:pt idx="0">
                  <c:v>10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2D1-4F48-994B-261AAF647F0D}"/>
            </c:ext>
          </c:extLst>
        </c:ser>
        <c:ser>
          <c:idx val="3"/>
          <c:order val="3"/>
          <c:tx>
            <c:strRef>
              <c:f>'23'!$D$46</c:f>
              <c:strCache>
                <c:ptCount val="1"/>
                <c:pt idx="0">
                  <c:v>Экспорт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bg1"/>
              </a:solidFill>
              <a:ln w="31750">
                <a:solidFill>
                  <a:schemeClr val="accent2">
                    <a:lumMod val="75000"/>
                  </a:schemeClr>
                </a:solidFill>
              </a:ln>
              <a:effectLst/>
            </c:spPr>
          </c:marker>
          <c:cat>
            <c:numRef>
              <c:f>'23'!$E$42:$G$42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'23'!$E$46:$G$46</c:f>
              <c:numCache>
                <c:formatCode>General</c:formatCode>
                <c:ptCount val="3"/>
                <c:pt idx="0">
                  <c:v>8</c:v>
                </c:pt>
                <c:pt idx="1">
                  <c:v>8</c:v>
                </c:pt>
                <c:pt idx="2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2D1-4F48-994B-261AAF647F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9468160"/>
        <c:axId val="214646080"/>
      </c:lineChart>
      <c:catAx>
        <c:axId val="229310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4640896"/>
        <c:crosses val="autoZero"/>
        <c:auto val="1"/>
        <c:lblAlgn val="ctr"/>
        <c:lblOffset val="100"/>
        <c:noMultiLvlLbl val="0"/>
      </c:catAx>
      <c:valAx>
        <c:axId val="21464089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Доля, рублей</a:t>
                </a:r>
              </a:p>
            </c:rich>
          </c:tx>
          <c:layout>
            <c:manualLayout>
              <c:xMode val="edge"/>
              <c:yMode val="edge"/>
              <c:x val="1.5729444444444445E-2"/>
              <c:y val="0.3417816666666667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9310976"/>
        <c:crosses val="autoZero"/>
        <c:crossBetween val="between"/>
      </c:valAx>
      <c:valAx>
        <c:axId val="21464608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Средняя цена, рублей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9468160"/>
        <c:crosses val="max"/>
        <c:crossBetween val="between"/>
      </c:valAx>
      <c:catAx>
        <c:axId val="2294681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46460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Количественная</a:t>
            </a:r>
            <a:r>
              <a:rPr lang="ru-RU" baseline="0"/>
              <a:t> структура объемов</a:t>
            </a:r>
            <a:endParaRPr lang="ru-RU"/>
          </a:p>
        </c:rich>
      </c:tx>
      <c:layout>
        <c:manualLayout>
          <c:xMode val="edge"/>
          <c:yMode val="edge"/>
          <c:x val="0.11064309372103863"/>
          <c:y val="1.411111111111111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5659166666666671E-2"/>
          <c:y val="0.17050888888888888"/>
          <c:w val="0.9020030555555556"/>
          <c:h val="0.6930933333333333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'23'!$D$43</c:f>
              <c:strCache>
                <c:ptCount val="1"/>
                <c:pt idx="0">
                  <c:v>Производство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'23'!$E$42:$G$42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'23'!$E$43:$G$43</c:f>
              <c:numCache>
                <c:formatCode>General</c:formatCode>
                <c:ptCount val="3"/>
                <c:pt idx="0">
                  <c:v>10</c:v>
                </c:pt>
                <c:pt idx="1">
                  <c:v>15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6D-43D4-BD5D-9BC60A85B826}"/>
            </c:ext>
          </c:extLst>
        </c:ser>
        <c:ser>
          <c:idx val="1"/>
          <c:order val="1"/>
          <c:tx>
            <c:strRef>
              <c:f>'23'!$D$44</c:f>
              <c:strCache>
                <c:ptCount val="1"/>
                <c:pt idx="0">
                  <c:v>Импорт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'23'!$E$42:$G$42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'23'!$E$44:$G$44</c:f>
              <c:numCache>
                <c:formatCode>General</c:formatCode>
                <c:ptCount val="3"/>
                <c:pt idx="0">
                  <c:v>10</c:v>
                </c:pt>
                <c:pt idx="1">
                  <c:v>15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6D-43D4-BD5D-9BC60A85B826}"/>
            </c:ext>
          </c:extLst>
        </c:ser>
        <c:ser>
          <c:idx val="2"/>
          <c:order val="2"/>
          <c:tx>
            <c:strRef>
              <c:f>'23'!$D$45</c:f>
              <c:strCache>
                <c:ptCount val="1"/>
                <c:pt idx="0">
                  <c:v>Экспорт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'23'!$E$42:$G$42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'23'!$E$45:$G$45</c:f>
              <c:numCache>
                <c:formatCode>General</c:formatCode>
                <c:ptCount val="3"/>
                <c:pt idx="0">
                  <c:v>10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6D-43D4-BD5D-9BC60A85B82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229549056"/>
        <c:axId val="277928704"/>
      </c:barChart>
      <c:catAx>
        <c:axId val="229549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7928704"/>
        <c:crosses val="autoZero"/>
        <c:auto val="1"/>
        <c:lblAlgn val="ctr"/>
        <c:lblOffset val="100"/>
        <c:noMultiLvlLbl val="0"/>
      </c:catAx>
      <c:valAx>
        <c:axId val="277928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crossAx val="229549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Стоимостная</a:t>
            </a:r>
            <a:r>
              <a:rPr lang="ru-RU" baseline="0"/>
              <a:t> структура объемов</a:t>
            </a:r>
            <a:endParaRPr lang="ru-RU"/>
          </a:p>
        </c:rich>
      </c:tx>
      <c:layout>
        <c:manualLayout>
          <c:xMode val="edge"/>
          <c:yMode val="edge"/>
          <c:x val="0.15239916666666667"/>
          <c:y val="2.116666666666666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8035734343490925E-2"/>
          <c:y val="0.19873111111111111"/>
          <c:w val="0.92962639862827268"/>
          <c:h val="0.6648711111111110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'23'!$D$43</c:f>
              <c:strCache>
                <c:ptCount val="1"/>
                <c:pt idx="0">
                  <c:v>Производство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'23'!$E$42:$G$42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'23'!$E$43:$G$43</c:f>
              <c:numCache>
                <c:formatCode>General</c:formatCode>
                <c:ptCount val="3"/>
                <c:pt idx="0">
                  <c:v>10</c:v>
                </c:pt>
                <c:pt idx="1">
                  <c:v>15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92-43C4-B5BE-E477C40A3548}"/>
            </c:ext>
          </c:extLst>
        </c:ser>
        <c:ser>
          <c:idx val="1"/>
          <c:order val="1"/>
          <c:tx>
            <c:strRef>
              <c:f>'23'!$D$44</c:f>
              <c:strCache>
                <c:ptCount val="1"/>
                <c:pt idx="0">
                  <c:v>Импорт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'23'!$E$42:$G$42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'23'!$E$44:$G$44</c:f>
              <c:numCache>
                <c:formatCode>General</c:formatCode>
                <c:ptCount val="3"/>
                <c:pt idx="0">
                  <c:v>10</c:v>
                </c:pt>
                <c:pt idx="1">
                  <c:v>15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92-43C4-B5BE-E477C40A3548}"/>
            </c:ext>
          </c:extLst>
        </c:ser>
        <c:ser>
          <c:idx val="2"/>
          <c:order val="2"/>
          <c:tx>
            <c:strRef>
              <c:f>'23'!$D$45</c:f>
              <c:strCache>
                <c:ptCount val="1"/>
                <c:pt idx="0">
                  <c:v>Экспорт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'23'!$E$42:$G$42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'23'!$E$45:$G$45</c:f>
              <c:numCache>
                <c:formatCode>General</c:formatCode>
                <c:ptCount val="3"/>
                <c:pt idx="0">
                  <c:v>10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92-43C4-B5BE-E477C40A354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235325952"/>
        <c:axId val="215603392"/>
      </c:barChart>
      <c:catAx>
        <c:axId val="235325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5603392"/>
        <c:crosses val="autoZero"/>
        <c:auto val="1"/>
        <c:lblAlgn val="ctr"/>
        <c:lblOffset val="100"/>
        <c:noMultiLvlLbl val="0"/>
      </c:catAx>
      <c:valAx>
        <c:axId val="2156033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crossAx val="235325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Количественная доля </a:t>
            </a:r>
            <a:r>
              <a:rPr lang="en-US"/>
              <a:t>LED</a:t>
            </a:r>
            <a:endParaRPr lang="ru-RU"/>
          </a:p>
        </c:rich>
      </c:tx>
      <c:layout>
        <c:manualLayout>
          <c:xMode val="edge"/>
          <c:yMode val="edge"/>
          <c:x val="0.14719583333333333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7297719819063545"/>
          <c:y val="0.1684339869281046"/>
          <c:w val="0.64229715193180104"/>
          <c:h val="0.695168627450980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'23'!$D$43</c:f>
              <c:strCache>
                <c:ptCount val="1"/>
                <c:pt idx="0">
                  <c:v>Производство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'23'!$E$42:$G$42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'23'!$E$43:$G$43</c:f>
              <c:numCache>
                <c:formatCode>General</c:formatCode>
                <c:ptCount val="3"/>
                <c:pt idx="0">
                  <c:v>10</c:v>
                </c:pt>
                <c:pt idx="1">
                  <c:v>15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B0-4BD2-8753-3A2F14522628}"/>
            </c:ext>
          </c:extLst>
        </c:ser>
        <c:ser>
          <c:idx val="1"/>
          <c:order val="1"/>
          <c:tx>
            <c:strRef>
              <c:f>'23'!$D$44</c:f>
              <c:strCache>
                <c:ptCount val="1"/>
                <c:pt idx="0">
                  <c:v>Импорт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'23'!$E$42:$G$42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'23'!$E$44:$G$44</c:f>
              <c:numCache>
                <c:formatCode>General</c:formatCode>
                <c:ptCount val="3"/>
                <c:pt idx="0">
                  <c:v>10</c:v>
                </c:pt>
                <c:pt idx="1">
                  <c:v>15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B0-4BD2-8753-3A2F145226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29550080"/>
        <c:axId val="215600512"/>
      </c:barChart>
      <c:lineChart>
        <c:grouping val="standard"/>
        <c:varyColors val="0"/>
        <c:ser>
          <c:idx val="2"/>
          <c:order val="2"/>
          <c:tx>
            <c:strRef>
              <c:f>'23'!$D$45</c:f>
              <c:strCache>
                <c:ptCount val="1"/>
                <c:pt idx="0">
                  <c:v>Экспорт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bg1"/>
              </a:solidFill>
              <a:ln w="31750">
                <a:solidFill>
                  <a:schemeClr val="accent5">
                    <a:lumMod val="50000"/>
                  </a:schemeClr>
                </a:solidFill>
              </a:ln>
              <a:effectLst/>
            </c:spPr>
          </c:marker>
          <c:cat>
            <c:numRef>
              <c:f>'23'!$E$42:$G$42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'23'!$E$45:$G$45</c:f>
              <c:numCache>
                <c:formatCode>General</c:formatCode>
                <c:ptCount val="3"/>
                <c:pt idx="0">
                  <c:v>10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DB0-4BD2-8753-3A2F14522628}"/>
            </c:ext>
          </c:extLst>
        </c:ser>
        <c:ser>
          <c:idx val="3"/>
          <c:order val="3"/>
          <c:tx>
            <c:strRef>
              <c:f>'23'!$D$46</c:f>
              <c:strCache>
                <c:ptCount val="1"/>
                <c:pt idx="0">
                  <c:v>Экспорт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bg1"/>
              </a:solidFill>
              <a:ln w="31750">
                <a:solidFill>
                  <a:schemeClr val="accent2">
                    <a:lumMod val="75000"/>
                  </a:schemeClr>
                </a:solidFill>
              </a:ln>
              <a:effectLst/>
            </c:spPr>
          </c:marker>
          <c:cat>
            <c:numRef>
              <c:f>'23'!$E$42:$G$42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'23'!$E$46:$G$46</c:f>
              <c:numCache>
                <c:formatCode>General</c:formatCode>
                <c:ptCount val="3"/>
                <c:pt idx="0">
                  <c:v>8</c:v>
                </c:pt>
                <c:pt idx="1">
                  <c:v>8</c:v>
                </c:pt>
                <c:pt idx="2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DB0-4BD2-8753-3A2F145226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5551232"/>
        <c:axId val="215601088"/>
      </c:lineChart>
      <c:catAx>
        <c:axId val="229550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5600512"/>
        <c:crosses val="autoZero"/>
        <c:auto val="1"/>
        <c:lblAlgn val="ctr"/>
        <c:lblOffset val="100"/>
        <c:noMultiLvlLbl val="0"/>
      </c:catAx>
      <c:valAx>
        <c:axId val="21560051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Доля, штук</a:t>
                </a:r>
              </a:p>
            </c:rich>
          </c:tx>
          <c:layout>
            <c:manualLayout>
              <c:xMode val="edge"/>
              <c:yMode val="edge"/>
              <c:x val="1.2201666666666666E-2"/>
              <c:y val="0.2994483333333333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9550080"/>
        <c:crosses val="autoZero"/>
        <c:crossBetween val="between"/>
      </c:valAx>
      <c:valAx>
        <c:axId val="21560108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Средняя цена, рублей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5551232"/>
        <c:crosses val="max"/>
        <c:crossBetween val="between"/>
      </c:valAx>
      <c:catAx>
        <c:axId val="2355512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56010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Стоимостная доля </a:t>
            </a:r>
            <a:r>
              <a:rPr lang="en-US"/>
              <a:t>LED</a:t>
            </a:r>
            <a:endParaRPr lang="ru-RU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7297719819063545"/>
          <c:y val="0.1684339869281046"/>
          <c:w val="0.64229715193180104"/>
          <c:h val="0.695168627450980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'23'!$D$43</c:f>
              <c:strCache>
                <c:ptCount val="1"/>
                <c:pt idx="0">
                  <c:v>Производство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'23'!$E$42:$G$42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'23'!$E$43:$G$43</c:f>
              <c:numCache>
                <c:formatCode>General</c:formatCode>
                <c:ptCount val="3"/>
                <c:pt idx="0">
                  <c:v>10</c:v>
                </c:pt>
                <c:pt idx="1">
                  <c:v>15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D1-4F48-994B-261AAF647F0D}"/>
            </c:ext>
          </c:extLst>
        </c:ser>
        <c:ser>
          <c:idx val="1"/>
          <c:order val="1"/>
          <c:tx>
            <c:strRef>
              <c:f>'23'!$D$44</c:f>
              <c:strCache>
                <c:ptCount val="1"/>
                <c:pt idx="0">
                  <c:v>Импорт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'23'!$E$42:$G$42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'23'!$E$44:$G$44</c:f>
              <c:numCache>
                <c:formatCode>General</c:formatCode>
                <c:ptCount val="3"/>
                <c:pt idx="0">
                  <c:v>10</c:v>
                </c:pt>
                <c:pt idx="1">
                  <c:v>15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D1-4F48-994B-261AAF647F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57585152"/>
        <c:axId val="105804864"/>
      </c:barChart>
      <c:lineChart>
        <c:grouping val="standard"/>
        <c:varyColors val="0"/>
        <c:ser>
          <c:idx val="2"/>
          <c:order val="2"/>
          <c:tx>
            <c:strRef>
              <c:f>'23'!$D$45</c:f>
              <c:strCache>
                <c:ptCount val="1"/>
                <c:pt idx="0">
                  <c:v>Экспорт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bg1"/>
              </a:solidFill>
              <a:ln w="31750">
                <a:solidFill>
                  <a:schemeClr val="accent5">
                    <a:lumMod val="50000"/>
                  </a:schemeClr>
                </a:solidFill>
              </a:ln>
              <a:effectLst/>
            </c:spPr>
          </c:marker>
          <c:cat>
            <c:numRef>
              <c:f>'23'!$E$42:$G$42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'23'!$E$45:$G$45</c:f>
              <c:numCache>
                <c:formatCode>General</c:formatCode>
                <c:ptCount val="3"/>
                <c:pt idx="0">
                  <c:v>10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2D1-4F48-994B-261AAF647F0D}"/>
            </c:ext>
          </c:extLst>
        </c:ser>
        <c:ser>
          <c:idx val="3"/>
          <c:order val="3"/>
          <c:tx>
            <c:strRef>
              <c:f>'23'!$D$46</c:f>
              <c:strCache>
                <c:ptCount val="1"/>
                <c:pt idx="0">
                  <c:v>Экспорт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bg1"/>
              </a:solidFill>
              <a:ln w="31750">
                <a:solidFill>
                  <a:schemeClr val="accent2">
                    <a:lumMod val="75000"/>
                  </a:schemeClr>
                </a:solidFill>
              </a:ln>
              <a:effectLst/>
            </c:spPr>
          </c:marker>
          <c:cat>
            <c:numRef>
              <c:f>'23'!$E$42:$G$42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'23'!$E$46:$G$46</c:f>
              <c:numCache>
                <c:formatCode>General</c:formatCode>
                <c:ptCount val="3"/>
                <c:pt idx="0">
                  <c:v>8</c:v>
                </c:pt>
                <c:pt idx="1">
                  <c:v>8</c:v>
                </c:pt>
                <c:pt idx="2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2D1-4F48-994B-261AAF647F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1685248"/>
        <c:axId val="87009536"/>
      </c:lineChart>
      <c:catAx>
        <c:axId val="25758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5804864"/>
        <c:crosses val="autoZero"/>
        <c:auto val="1"/>
        <c:lblAlgn val="ctr"/>
        <c:lblOffset val="100"/>
        <c:noMultiLvlLbl val="0"/>
      </c:catAx>
      <c:valAx>
        <c:axId val="10580486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Доля, рублей</a:t>
                </a:r>
              </a:p>
            </c:rich>
          </c:tx>
          <c:layout>
            <c:manualLayout>
              <c:xMode val="edge"/>
              <c:yMode val="edge"/>
              <c:x val="1.5729444444444445E-2"/>
              <c:y val="0.3417816666666667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57585152"/>
        <c:crosses val="autoZero"/>
        <c:crossBetween val="between"/>
      </c:valAx>
      <c:valAx>
        <c:axId val="8700953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Средняя цена, рублей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1685248"/>
        <c:crosses val="max"/>
        <c:crossBetween val="between"/>
      </c:valAx>
      <c:catAx>
        <c:axId val="2616852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70095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Количественная</a:t>
            </a:r>
            <a:r>
              <a:rPr lang="ru-RU" baseline="0"/>
              <a:t> структура объемов</a:t>
            </a:r>
            <a:endParaRPr lang="ru-RU"/>
          </a:p>
        </c:rich>
      </c:tx>
      <c:layout>
        <c:manualLayout>
          <c:xMode val="edge"/>
          <c:yMode val="edge"/>
          <c:x val="0.11064309372103863"/>
          <c:y val="1.411111111111111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5659166666666671E-2"/>
          <c:y val="0.17050888888888888"/>
          <c:w val="0.9020030555555556"/>
          <c:h val="0.6930933333333333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'23'!$D$43</c:f>
              <c:strCache>
                <c:ptCount val="1"/>
                <c:pt idx="0">
                  <c:v>Производство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'23'!$E$42:$G$42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'23'!$E$43:$G$43</c:f>
              <c:numCache>
                <c:formatCode>General</c:formatCode>
                <c:ptCount val="3"/>
                <c:pt idx="0">
                  <c:v>10</c:v>
                </c:pt>
                <c:pt idx="1">
                  <c:v>15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6D-43D4-BD5D-9BC60A85B826}"/>
            </c:ext>
          </c:extLst>
        </c:ser>
        <c:ser>
          <c:idx val="1"/>
          <c:order val="1"/>
          <c:tx>
            <c:strRef>
              <c:f>'23'!$D$44</c:f>
              <c:strCache>
                <c:ptCount val="1"/>
                <c:pt idx="0">
                  <c:v>Импорт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'23'!$E$42:$G$42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'23'!$E$44:$G$44</c:f>
              <c:numCache>
                <c:formatCode>General</c:formatCode>
                <c:ptCount val="3"/>
                <c:pt idx="0">
                  <c:v>10</c:v>
                </c:pt>
                <c:pt idx="1">
                  <c:v>15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6D-43D4-BD5D-9BC60A85B826}"/>
            </c:ext>
          </c:extLst>
        </c:ser>
        <c:ser>
          <c:idx val="2"/>
          <c:order val="2"/>
          <c:tx>
            <c:strRef>
              <c:f>'23'!$D$45</c:f>
              <c:strCache>
                <c:ptCount val="1"/>
                <c:pt idx="0">
                  <c:v>Экспорт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'23'!$E$42:$G$42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'23'!$E$45:$G$45</c:f>
              <c:numCache>
                <c:formatCode>General</c:formatCode>
                <c:ptCount val="3"/>
                <c:pt idx="0">
                  <c:v>10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6D-43D4-BD5D-9BC60A85B82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234509312"/>
        <c:axId val="218176832"/>
      </c:barChart>
      <c:catAx>
        <c:axId val="234509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8176832"/>
        <c:crosses val="autoZero"/>
        <c:auto val="1"/>
        <c:lblAlgn val="ctr"/>
        <c:lblOffset val="100"/>
        <c:noMultiLvlLbl val="0"/>
      </c:catAx>
      <c:valAx>
        <c:axId val="2181768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crossAx val="234509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BE498-63CF-4E29-8C1E-6570F824B877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85CB69-059F-401B-ADB3-36A74E64B4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765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3FAFB-8E19-3D4C-82C5-02E5D80DBC61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ECB6F-AD27-6744-8886-AD0CC0C893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236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ECB6F-AD27-6744-8886-AD0CC0C89370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9261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ECB6F-AD27-6744-8886-AD0CC0C8937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648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ECB6F-AD27-6744-8886-AD0CC0C8937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1844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ECB6F-AD27-6744-8886-AD0CC0C8937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447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ECB6F-AD27-6744-8886-AD0CC0C8937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889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ECB6F-AD27-6744-8886-AD0CC0C8937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4448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ECB6F-AD27-6744-8886-AD0CC0C8937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6356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ECB6F-AD27-6744-8886-AD0CC0C89370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8326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ECB6F-AD27-6744-8886-AD0CC0C89370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9805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ECB6F-AD27-6744-8886-AD0CC0C89370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5902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ECB6F-AD27-6744-8886-AD0CC0C89370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82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ECB6F-AD27-6744-8886-AD0CC0C8937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792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ECB6F-AD27-6744-8886-AD0CC0C89370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7958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ECB6F-AD27-6744-8886-AD0CC0C89370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5301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ECB6F-AD27-6744-8886-AD0CC0C89370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6656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ECB6F-AD27-6744-8886-AD0CC0C89370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4926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ECB6F-AD27-6744-8886-AD0CC0C89370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1343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ECB6F-AD27-6744-8886-AD0CC0C89370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3296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ECB6F-AD27-6744-8886-AD0CC0C89370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4567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ECB6F-AD27-6744-8886-AD0CC0C89370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7514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ECB6F-AD27-6744-8886-AD0CC0C89370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17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ECB6F-AD27-6744-8886-AD0CC0C8937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889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ECB6F-AD27-6744-8886-AD0CC0C8937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826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ECB6F-AD27-6744-8886-AD0CC0C8937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501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Динамика ввода торговых</a:t>
            </a:r>
            <a:r>
              <a:rPr lang="ru-RU" baseline="0" dirty="0"/>
              <a:t> площадей - </a:t>
            </a:r>
            <a:r>
              <a:rPr lang="en-US" baseline="0" dirty="0"/>
              <a:t>http://cwrussia.ru/documents/20181/0/Retail+Real+Estate+Market+at+MAPIC+Russia/1b029aa5-efaf-4ecd-bf04-ed5606d47896/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ECB6F-AD27-6744-8886-AD0CC0C8937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428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ECB6F-AD27-6744-8886-AD0CC0C8937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126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ECB6F-AD27-6744-8886-AD0CC0C8937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828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ECB6F-AD27-6744-8886-AD0CC0C8937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406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bconsulting.ru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bconsulting.ru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bconsulting.ru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bconsulting.ru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bconsulting.ru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bconsulting.ru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bconsulting.ru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bconsulting.ru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bconsulting.ru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bconsulting.ru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bconsulting.ru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bconsulting.ru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bconsulting.ru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bconsulting.ru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bconsulting.ru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7279" y="5688803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pic>
        <p:nvPicPr>
          <p:cNvPr id="7" name="Picture 6" descr="полоса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652526"/>
            <a:ext cx="12192000" cy="20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11"/>
          <p:cNvSpPr/>
          <p:nvPr userDrawn="1"/>
        </p:nvSpPr>
        <p:spPr>
          <a:xfrm>
            <a:off x="-1" y="2636912"/>
            <a:ext cx="9784081" cy="2088232"/>
          </a:xfrm>
          <a:prstGeom prst="rect">
            <a:avLst/>
          </a:prstGeom>
          <a:solidFill>
            <a:srgbClr val="E02226"/>
          </a:solidFill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10"/>
          <p:cNvSpPr/>
          <p:nvPr userDrawn="1"/>
        </p:nvSpPr>
        <p:spPr>
          <a:xfrm>
            <a:off x="9784081" y="2636912"/>
            <a:ext cx="2407920" cy="2087562"/>
          </a:xfrm>
          <a:prstGeom prst="rect">
            <a:avLst/>
          </a:prstGeom>
          <a:solidFill>
            <a:schemeClr val="bg1">
              <a:lumMod val="85000"/>
              <a:alpha val="81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Picture 3" descr="D:\Елена\Light Business Consulting\презентация\расчлененка\logo2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1899" y="2682912"/>
            <a:ext cx="180022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97279" y="2770539"/>
            <a:ext cx="9619375" cy="1617342"/>
          </a:xfrm>
        </p:spPr>
        <p:txBody>
          <a:bodyPr>
            <a:normAutofit/>
          </a:bodyPr>
          <a:lstStyle>
            <a:lvl1pPr algn="r"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97280" y="4914426"/>
            <a:ext cx="6455920" cy="660764"/>
          </a:xfrm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9134764" y="6651856"/>
            <a:ext cx="3057236" cy="206144"/>
          </a:xfrm>
          <a:prstGeom prst="rect">
            <a:avLst/>
          </a:prstGeom>
          <a:solidFill>
            <a:srgbClr val="E02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 userDrawn="1"/>
        </p:nvSpPr>
        <p:spPr>
          <a:xfrm>
            <a:off x="9125854" y="6585651"/>
            <a:ext cx="1768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www.lbconsulting.ru</a:t>
            </a:r>
            <a:endParaRPr lang="ru-RU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820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руктура без оце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901" y="1014606"/>
            <a:ext cx="11541438" cy="3252980"/>
          </a:xfrm>
        </p:spPr>
        <p:txBody>
          <a:bodyPr numCol="1"/>
          <a:lstStyle>
            <a:lvl1pPr marL="0" indent="0" algn="ctr">
              <a:buNone/>
              <a:defRPr lang="ru-RU" sz="2800" b="1" kern="1200" cap="none" spc="0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6"/>
                  </a:fgClr>
                  <a:bgClr>
                    <a:schemeClr val="bg1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ru-RU" dirty="0"/>
          </a:p>
        </p:txBody>
      </p:sp>
      <p:pic>
        <p:nvPicPr>
          <p:cNvPr id="7" name="Picture 6" descr="полоса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652526"/>
            <a:ext cx="12192000" cy="20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9134764" y="6651856"/>
            <a:ext cx="3057236" cy="206144"/>
          </a:xfrm>
          <a:prstGeom prst="rect">
            <a:avLst/>
          </a:prstGeom>
          <a:solidFill>
            <a:srgbClr val="E02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hlinkClick r:id="rId3"/>
          </p:cNvPr>
          <p:cNvSpPr txBox="1"/>
          <p:nvPr userDrawn="1"/>
        </p:nvSpPr>
        <p:spPr>
          <a:xfrm>
            <a:off x="9125854" y="6585651"/>
            <a:ext cx="1768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www.lbconsulting.ru</a:t>
            </a:r>
            <a:endParaRPr lang="ru-RU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Picture 3" descr="D:\Елена\Light Business Consulting\презентация\расчлененка\logo2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13958" y="-60025"/>
            <a:ext cx="1028095" cy="1087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 userDrawn="1"/>
        </p:nvSpPr>
        <p:spPr>
          <a:xfrm>
            <a:off x="5262282" y="4290548"/>
            <a:ext cx="1583728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ru-RU" sz="2800" b="1" kern="1200" cap="none" spc="0" noProof="0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6"/>
                  </a:fgClr>
                  <a:bgClr>
                    <a:schemeClr val="bg1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charset="0"/>
                <a:ea typeface="ＭＳ Ｐゴシック" charset="0"/>
                <a:cs typeface="ＭＳ Ｐゴシック" charset="0"/>
              </a:rPr>
              <a:t>Выводы</a:t>
            </a:r>
          </a:p>
        </p:txBody>
      </p:sp>
      <p:sp>
        <p:nvSpPr>
          <p:cNvPr id="32" name="Объект 2"/>
          <p:cNvSpPr>
            <a:spLocks noGrp="1"/>
          </p:cNvSpPr>
          <p:nvPr>
            <p:ph idx="29" hasCustomPrompt="1"/>
          </p:nvPr>
        </p:nvSpPr>
        <p:spPr>
          <a:xfrm>
            <a:off x="270901" y="4776774"/>
            <a:ext cx="5760000" cy="1566081"/>
          </a:xfrm>
        </p:spPr>
        <p:txBody>
          <a:bodyPr numCol="1">
            <a:normAutofit/>
          </a:bodyPr>
          <a:lstStyle>
            <a:lvl1pPr marL="342900" indent="-342900" algn="l">
              <a:buFont typeface="+mj-lt"/>
              <a:buAutoNum type="arabicPeriod"/>
              <a:defRPr lang="ru-RU" sz="1400" b="0" kern="1200" cap="none" spc="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Вывод</a:t>
            </a:r>
          </a:p>
        </p:txBody>
      </p:sp>
      <p:sp>
        <p:nvSpPr>
          <p:cNvPr id="33" name="Объект 2"/>
          <p:cNvSpPr>
            <a:spLocks noGrp="1"/>
          </p:cNvSpPr>
          <p:nvPr>
            <p:ph idx="30" hasCustomPrompt="1"/>
          </p:nvPr>
        </p:nvSpPr>
        <p:spPr>
          <a:xfrm>
            <a:off x="6052339" y="4776104"/>
            <a:ext cx="5760000" cy="1566081"/>
          </a:xfrm>
        </p:spPr>
        <p:txBody>
          <a:bodyPr numCol="1">
            <a:normAutofit/>
          </a:bodyPr>
          <a:lstStyle>
            <a:lvl1pPr marL="342900" indent="-342900" algn="l">
              <a:buFont typeface="+mj-lt"/>
              <a:buAutoNum type="arabicPeriod"/>
              <a:defRPr lang="ru-RU" sz="1400" b="0" kern="1200" cap="none" spc="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Вывод</a:t>
            </a:r>
          </a:p>
        </p:txBody>
      </p:sp>
      <p:sp>
        <p:nvSpPr>
          <p:cNvPr id="1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93148" y="114605"/>
            <a:ext cx="10000882" cy="900000"/>
          </a:xfrm>
        </p:spPr>
        <p:txBody>
          <a:bodyPr>
            <a:normAutofit/>
          </a:bodyPr>
          <a:lstStyle>
            <a:lvl1pPr algn="ctr">
              <a:defRPr sz="3600" b="1"/>
            </a:lvl1pPr>
          </a:lstStyle>
          <a:p>
            <a:r>
              <a:rPr lang="ru-RU" dirty="0"/>
              <a:t>Рынок профессиональных светильников</a:t>
            </a:r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81564" y="6585651"/>
            <a:ext cx="510436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862CCBF6-05E5-1A49-99E1-20499ABC9BB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270901" y="4280567"/>
            <a:ext cx="5054134" cy="49011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ru-RU" b="1" dirty="0"/>
              <a:t>Количественная оценка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6846009" y="4280567"/>
            <a:ext cx="4966329" cy="49011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ru-RU" b="1" dirty="0"/>
              <a:t>Стоимостная оценка</a:t>
            </a:r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>
            <a:off x="270901" y="4280567"/>
            <a:ext cx="11541437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 userDrawn="1"/>
        </p:nvCxnSpPr>
        <p:spPr>
          <a:xfrm>
            <a:off x="270901" y="4770679"/>
            <a:ext cx="11541437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049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Диграмма / Выв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901" y="1014606"/>
            <a:ext cx="11541438" cy="3252980"/>
          </a:xfrm>
        </p:spPr>
        <p:txBody>
          <a:bodyPr numCol="1"/>
          <a:lstStyle>
            <a:lvl1pPr marL="0" indent="0" algn="ctr">
              <a:buNone/>
              <a:defRPr lang="ru-RU" sz="2800" b="1" kern="1200" cap="none" spc="0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6"/>
                  </a:fgClr>
                  <a:bgClr>
                    <a:schemeClr val="bg1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ru-RU" dirty="0"/>
          </a:p>
        </p:txBody>
      </p:sp>
      <p:pic>
        <p:nvPicPr>
          <p:cNvPr id="7" name="Picture 6" descr="полоса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652526"/>
            <a:ext cx="12192000" cy="20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9134764" y="6651856"/>
            <a:ext cx="3057236" cy="206144"/>
          </a:xfrm>
          <a:prstGeom prst="rect">
            <a:avLst/>
          </a:prstGeom>
          <a:solidFill>
            <a:srgbClr val="E02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hlinkClick r:id="rId3"/>
          </p:cNvPr>
          <p:cNvSpPr txBox="1"/>
          <p:nvPr userDrawn="1"/>
        </p:nvSpPr>
        <p:spPr>
          <a:xfrm>
            <a:off x="9125854" y="6585651"/>
            <a:ext cx="1768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www.lbconsulting.ru</a:t>
            </a:r>
            <a:endParaRPr lang="ru-RU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Picture 3" descr="D:\Елена\Light Business Consulting\презентация\расчлененка\logo2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13958" y="-60025"/>
            <a:ext cx="1028095" cy="1087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 userDrawn="1"/>
        </p:nvSpPr>
        <p:spPr>
          <a:xfrm>
            <a:off x="5262282" y="4290548"/>
            <a:ext cx="1583728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ru-RU" sz="2800" b="1" kern="1200" cap="none" spc="0" noProof="0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6"/>
                  </a:fgClr>
                  <a:bgClr>
                    <a:schemeClr val="bg1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charset="0"/>
                <a:ea typeface="ＭＳ Ｐゴシック" charset="0"/>
                <a:cs typeface="ＭＳ Ｐゴシック" charset="0"/>
              </a:rPr>
              <a:t>Выводы</a:t>
            </a:r>
          </a:p>
        </p:txBody>
      </p:sp>
      <p:sp>
        <p:nvSpPr>
          <p:cNvPr id="32" name="Объект 2"/>
          <p:cNvSpPr>
            <a:spLocks noGrp="1"/>
          </p:cNvSpPr>
          <p:nvPr>
            <p:ph idx="29" hasCustomPrompt="1"/>
          </p:nvPr>
        </p:nvSpPr>
        <p:spPr>
          <a:xfrm>
            <a:off x="270901" y="4776774"/>
            <a:ext cx="5760000" cy="1566081"/>
          </a:xfrm>
        </p:spPr>
        <p:txBody>
          <a:bodyPr numCol="1">
            <a:normAutofit/>
          </a:bodyPr>
          <a:lstStyle>
            <a:lvl1pPr marL="342900" indent="-342900" algn="l">
              <a:buFont typeface="+mj-lt"/>
              <a:buAutoNum type="arabicPeriod"/>
              <a:defRPr lang="ru-RU" sz="1400" b="0" kern="1200" cap="none" spc="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Вывод</a:t>
            </a:r>
          </a:p>
        </p:txBody>
      </p:sp>
      <p:sp>
        <p:nvSpPr>
          <p:cNvPr id="33" name="Объект 2"/>
          <p:cNvSpPr>
            <a:spLocks noGrp="1"/>
          </p:cNvSpPr>
          <p:nvPr>
            <p:ph idx="30" hasCustomPrompt="1"/>
          </p:nvPr>
        </p:nvSpPr>
        <p:spPr>
          <a:xfrm>
            <a:off x="6052339" y="4776104"/>
            <a:ext cx="5760000" cy="1566081"/>
          </a:xfrm>
        </p:spPr>
        <p:txBody>
          <a:bodyPr numCol="1">
            <a:normAutofit/>
          </a:bodyPr>
          <a:lstStyle>
            <a:lvl1pPr marL="342900" indent="-342900" algn="l">
              <a:buFont typeface="+mj-lt"/>
              <a:buAutoNum type="arabicPeriod"/>
              <a:defRPr lang="ru-RU" sz="1400" b="0" kern="1200" cap="none" spc="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Вывод</a:t>
            </a:r>
          </a:p>
        </p:txBody>
      </p:sp>
      <p:sp>
        <p:nvSpPr>
          <p:cNvPr id="1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93148" y="114605"/>
            <a:ext cx="10000882" cy="900000"/>
          </a:xfrm>
        </p:spPr>
        <p:txBody>
          <a:bodyPr>
            <a:normAutofit/>
          </a:bodyPr>
          <a:lstStyle>
            <a:lvl1pPr algn="ctr">
              <a:defRPr sz="3600" b="1"/>
            </a:lvl1pPr>
          </a:lstStyle>
          <a:p>
            <a:r>
              <a:rPr lang="ru-RU" dirty="0"/>
              <a:t>Рынок профессиональных светильников</a:t>
            </a:r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81564" y="6585651"/>
            <a:ext cx="510436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862CCBF6-05E5-1A49-99E1-20499ABC9BBD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>
            <a:off x="270901" y="4280567"/>
            <a:ext cx="11541437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 userDrawn="1"/>
        </p:nvCxnSpPr>
        <p:spPr>
          <a:xfrm>
            <a:off x="270901" y="4770679"/>
            <a:ext cx="11541437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3581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руктура без оценок с таблиц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901" y="1014606"/>
            <a:ext cx="11541438" cy="3252980"/>
          </a:xfrm>
        </p:spPr>
        <p:txBody>
          <a:bodyPr numCol="1"/>
          <a:lstStyle>
            <a:lvl1pPr marL="0" indent="0" algn="ctr">
              <a:buNone/>
              <a:defRPr lang="ru-RU" sz="2800" b="1" kern="1200" cap="none" spc="0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6"/>
                  </a:fgClr>
                  <a:bgClr>
                    <a:schemeClr val="bg1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ru-RU" dirty="0"/>
          </a:p>
        </p:txBody>
      </p:sp>
      <p:pic>
        <p:nvPicPr>
          <p:cNvPr id="7" name="Picture 6" descr="полоса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652526"/>
            <a:ext cx="12192000" cy="20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9134764" y="6651856"/>
            <a:ext cx="3057236" cy="206144"/>
          </a:xfrm>
          <a:prstGeom prst="rect">
            <a:avLst/>
          </a:prstGeom>
          <a:solidFill>
            <a:srgbClr val="E02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hlinkClick r:id="rId3"/>
          </p:cNvPr>
          <p:cNvSpPr txBox="1"/>
          <p:nvPr userDrawn="1"/>
        </p:nvSpPr>
        <p:spPr>
          <a:xfrm>
            <a:off x="9125854" y="6585651"/>
            <a:ext cx="1768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www.lbconsulting.ru</a:t>
            </a:r>
            <a:endParaRPr lang="ru-RU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Picture 3" descr="D:\Елена\Light Business Consulting\презентация\расчлененка\logo2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13958" y="-60025"/>
            <a:ext cx="1028095" cy="1087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93148" y="114605"/>
            <a:ext cx="10000882" cy="900000"/>
          </a:xfrm>
        </p:spPr>
        <p:txBody>
          <a:bodyPr>
            <a:normAutofit/>
          </a:bodyPr>
          <a:lstStyle>
            <a:lvl1pPr algn="ctr">
              <a:defRPr sz="3600" b="1"/>
            </a:lvl1pPr>
          </a:lstStyle>
          <a:p>
            <a:r>
              <a:rPr lang="ru-RU" dirty="0"/>
              <a:t>Рынок профессиональных светильников</a:t>
            </a:r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81564" y="6585651"/>
            <a:ext cx="510436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862CCBF6-05E5-1A49-99E1-20499ABC9BBD}" type="slidenum">
              <a:rPr lang="ru-RU" smtClean="0"/>
              <a:pPr/>
              <a:t>‹#›</a:t>
            </a:fld>
            <a:endParaRPr lang="ru-RU" dirty="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567600065"/>
              </p:ext>
            </p:extLst>
          </p:nvPr>
        </p:nvGraphicFramePr>
        <p:xfrm>
          <a:off x="643553" y="4355915"/>
          <a:ext cx="4741499" cy="2225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78412">
                  <a:extLst>
                    <a:ext uri="{9D8B030D-6E8A-4147-A177-3AD203B41FA5}">
                      <a16:colId xmlns:a16="http://schemas.microsoft.com/office/drawing/2014/main" val="3559791093"/>
                    </a:ext>
                  </a:extLst>
                </a:gridCol>
                <a:gridCol w="1021029">
                  <a:extLst>
                    <a:ext uri="{9D8B030D-6E8A-4147-A177-3AD203B41FA5}">
                      <a16:colId xmlns:a16="http://schemas.microsoft.com/office/drawing/2014/main" val="1918964899"/>
                    </a:ext>
                  </a:extLst>
                </a:gridCol>
                <a:gridCol w="1021029">
                  <a:extLst>
                    <a:ext uri="{9D8B030D-6E8A-4147-A177-3AD203B41FA5}">
                      <a16:colId xmlns:a16="http://schemas.microsoft.com/office/drawing/2014/main" val="778573753"/>
                    </a:ext>
                  </a:extLst>
                </a:gridCol>
                <a:gridCol w="1021029">
                  <a:extLst>
                    <a:ext uri="{9D8B030D-6E8A-4147-A177-3AD203B41FA5}">
                      <a16:colId xmlns:a16="http://schemas.microsoft.com/office/drawing/2014/main" val="1780928617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35829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201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2017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201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667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510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186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214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183902"/>
                  </a:ext>
                </a:extLst>
              </a:tr>
            </a:tbl>
          </a:graphicData>
        </a:graphic>
      </p:graphicFrame>
      <p:sp>
        <p:nvSpPr>
          <p:cNvPr id="24" name="Текст 12"/>
          <p:cNvSpPr>
            <a:spLocks noGrp="1"/>
          </p:cNvSpPr>
          <p:nvPr>
            <p:ph type="body" sz="quarter" idx="26" hasCustomPrompt="1"/>
          </p:nvPr>
        </p:nvSpPr>
        <p:spPr>
          <a:xfrm>
            <a:off x="682449" y="5139607"/>
            <a:ext cx="1592154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5" name="Текст 12"/>
          <p:cNvSpPr>
            <a:spLocks noGrp="1"/>
          </p:cNvSpPr>
          <p:nvPr>
            <p:ph type="body" sz="quarter" idx="27" hasCustomPrompt="1"/>
          </p:nvPr>
        </p:nvSpPr>
        <p:spPr>
          <a:xfrm>
            <a:off x="682449" y="5519630"/>
            <a:ext cx="1592154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6" name="Текст 12"/>
          <p:cNvSpPr>
            <a:spLocks noGrp="1"/>
          </p:cNvSpPr>
          <p:nvPr>
            <p:ph type="body" sz="quarter" idx="28" hasCustomPrompt="1"/>
          </p:nvPr>
        </p:nvSpPr>
        <p:spPr>
          <a:xfrm>
            <a:off x="682449" y="5902500"/>
            <a:ext cx="1592154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 b="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37" hasCustomPrompt="1"/>
          </p:nvPr>
        </p:nvSpPr>
        <p:spPr>
          <a:xfrm>
            <a:off x="2347036" y="5138220"/>
            <a:ext cx="924035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37" name="Текст 12"/>
          <p:cNvSpPr>
            <a:spLocks noGrp="1"/>
          </p:cNvSpPr>
          <p:nvPr>
            <p:ph type="body" sz="quarter" idx="38" hasCustomPrompt="1"/>
          </p:nvPr>
        </p:nvSpPr>
        <p:spPr>
          <a:xfrm>
            <a:off x="2347036" y="5525409"/>
            <a:ext cx="924035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38" name="Текст 12"/>
          <p:cNvSpPr>
            <a:spLocks noGrp="1"/>
          </p:cNvSpPr>
          <p:nvPr>
            <p:ph type="body" sz="quarter" idx="39" hasCustomPrompt="1"/>
          </p:nvPr>
        </p:nvSpPr>
        <p:spPr>
          <a:xfrm>
            <a:off x="2347036" y="5893934"/>
            <a:ext cx="924035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 b="0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39" name="Текст 12"/>
          <p:cNvSpPr>
            <a:spLocks noGrp="1"/>
          </p:cNvSpPr>
          <p:nvPr>
            <p:ph type="body" sz="quarter" idx="40" hasCustomPrompt="1"/>
          </p:nvPr>
        </p:nvSpPr>
        <p:spPr>
          <a:xfrm>
            <a:off x="3394392" y="5138220"/>
            <a:ext cx="924035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40" name="Текст 12"/>
          <p:cNvSpPr>
            <a:spLocks noGrp="1"/>
          </p:cNvSpPr>
          <p:nvPr>
            <p:ph type="body" sz="quarter" idx="41" hasCustomPrompt="1"/>
          </p:nvPr>
        </p:nvSpPr>
        <p:spPr>
          <a:xfrm>
            <a:off x="3394392" y="5525409"/>
            <a:ext cx="924035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41" name="Текст 12"/>
          <p:cNvSpPr>
            <a:spLocks noGrp="1"/>
          </p:cNvSpPr>
          <p:nvPr>
            <p:ph type="body" sz="quarter" idx="42" hasCustomPrompt="1"/>
          </p:nvPr>
        </p:nvSpPr>
        <p:spPr>
          <a:xfrm>
            <a:off x="3394392" y="5893934"/>
            <a:ext cx="924035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 b="0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42" name="Текст 12"/>
          <p:cNvSpPr>
            <a:spLocks noGrp="1"/>
          </p:cNvSpPr>
          <p:nvPr>
            <p:ph type="body" sz="quarter" idx="43" hasCustomPrompt="1"/>
          </p:nvPr>
        </p:nvSpPr>
        <p:spPr>
          <a:xfrm>
            <a:off x="4417475" y="5138220"/>
            <a:ext cx="924035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43" name="Текст 12"/>
          <p:cNvSpPr>
            <a:spLocks noGrp="1"/>
          </p:cNvSpPr>
          <p:nvPr>
            <p:ph type="body" sz="quarter" idx="44" hasCustomPrompt="1"/>
          </p:nvPr>
        </p:nvSpPr>
        <p:spPr>
          <a:xfrm>
            <a:off x="4417475" y="5525409"/>
            <a:ext cx="924035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44" name="Текст 12"/>
          <p:cNvSpPr>
            <a:spLocks noGrp="1"/>
          </p:cNvSpPr>
          <p:nvPr>
            <p:ph type="body" sz="quarter" idx="45" hasCustomPrompt="1"/>
          </p:nvPr>
        </p:nvSpPr>
        <p:spPr>
          <a:xfrm>
            <a:off x="4417475" y="5893934"/>
            <a:ext cx="924035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 b="0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46" name="Текст 12"/>
          <p:cNvSpPr>
            <a:spLocks noGrp="1"/>
          </p:cNvSpPr>
          <p:nvPr>
            <p:ph type="body" sz="quarter" idx="47" hasCustomPrompt="1"/>
          </p:nvPr>
        </p:nvSpPr>
        <p:spPr>
          <a:xfrm>
            <a:off x="2332971" y="4403676"/>
            <a:ext cx="3024000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млн штук</a:t>
            </a:r>
          </a:p>
        </p:txBody>
      </p:sp>
      <p:sp>
        <p:nvSpPr>
          <p:cNvPr id="47" name="Текст 12"/>
          <p:cNvSpPr>
            <a:spLocks noGrp="1"/>
          </p:cNvSpPr>
          <p:nvPr>
            <p:ph type="body" sz="quarter" idx="48" hasCustomPrompt="1"/>
          </p:nvPr>
        </p:nvSpPr>
        <p:spPr>
          <a:xfrm>
            <a:off x="682449" y="6255941"/>
            <a:ext cx="1592154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 b="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8" name="Текст 12"/>
          <p:cNvSpPr>
            <a:spLocks noGrp="1"/>
          </p:cNvSpPr>
          <p:nvPr>
            <p:ph type="body" sz="quarter" idx="49" hasCustomPrompt="1"/>
          </p:nvPr>
        </p:nvSpPr>
        <p:spPr>
          <a:xfrm>
            <a:off x="2347036" y="6247375"/>
            <a:ext cx="924035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 b="0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49" name="Текст 12"/>
          <p:cNvSpPr>
            <a:spLocks noGrp="1"/>
          </p:cNvSpPr>
          <p:nvPr>
            <p:ph type="body" sz="quarter" idx="50" hasCustomPrompt="1"/>
          </p:nvPr>
        </p:nvSpPr>
        <p:spPr>
          <a:xfrm>
            <a:off x="3394392" y="6247375"/>
            <a:ext cx="924035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 b="0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50" name="Текст 12"/>
          <p:cNvSpPr>
            <a:spLocks noGrp="1"/>
          </p:cNvSpPr>
          <p:nvPr>
            <p:ph type="body" sz="quarter" idx="51" hasCustomPrompt="1"/>
          </p:nvPr>
        </p:nvSpPr>
        <p:spPr>
          <a:xfrm>
            <a:off x="4417475" y="6247375"/>
            <a:ext cx="924035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 b="0"/>
            </a:lvl1pPr>
          </a:lstStyle>
          <a:p>
            <a:pPr lvl="0"/>
            <a:r>
              <a:rPr lang="ru-RU" dirty="0"/>
              <a:t>1 125</a:t>
            </a:r>
          </a:p>
        </p:txBody>
      </p:sp>
      <p:graphicFrame>
        <p:nvGraphicFramePr>
          <p:cNvPr id="51" name="Таблица 50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565456530"/>
              </p:ext>
            </p:extLst>
          </p:nvPr>
        </p:nvGraphicFramePr>
        <p:xfrm>
          <a:off x="6312322" y="4355915"/>
          <a:ext cx="4741499" cy="2225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78412">
                  <a:extLst>
                    <a:ext uri="{9D8B030D-6E8A-4147-A177-3AD203B41FA5}">
                      <a16:colId xmlns:a16="http://schemas.microsoft.com/office/drawing/2014/main" val="3559791093"/>
                    </a:ext>
                  </a:extLst>
                </a:gridCol>
                <a:gridCol w="1021029">
                  <a:extLst>
                    <a:ext uri="{9D8B030D-6E8A-4147-A177-3AD203B41FA5}">
                      <a16:colId xmlns:a16="http://schemas.microsoft.com/office/drawing/2014/main" val="1918964899"/>
                    </a:ext>
                  </a:extLst>
                </a:gridCol>
                <a:gridCol w="1021029">
                  <a:extLst>
                    <a:ext uri="{9D8B030D-6E8A-4147-A177-3AD203B41FA5}">
                      <a16:colId xmlns:a16="http://schemas.microsoft.com/office/drawing/2014/main" val="778573753"/>
                    </a:ext>
                  </a:extLst>
                </a:gridCol>
                <a:gridCol w="1021029">
                  <a:extLst>
                    <a:ext uri="{9D8B030D-6E8A-4147-A177-3AD203B41FA5}">
                      <a16:colId xmlns:a16="http://schemas.microsoft.com/office/drawing/2014/main" val="1780928617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35829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201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2017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201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667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510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186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214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183902"/>
                  </a:ext>
                </a:extLst>
              </a:tr>
            </a:tbl>
          </a:graphicData>
        </a:graphic>
      </p:graphicFrame>
      <p:sp>
        <p:nvSpPr>
          <p:cNvPr id="52" name="Текст 12"/>
          <p:cNvSpPr>
            <a:spLocks noGrp="1"/>
          </p:cNvSpPr>
          <p:nvPr>
            <p:ph type="body" sz="quarter" idx="52" hasCustomPrompt="1"/>
          </p:nvPr>
        </p:nvSpPr>
        <p:spPr>
          <a:xfrm>
            <a:off x="6351218" y="5139607"/>
            <a:ext cx="1592154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3" name="Текст 12"/>
          <p:cNvSpPr>
            <a:spLocks noGrp="1"/>
          </p:cNvSpPr>
          <p:nvPr>
            <p:ph type="body" sz="quarter" idx="53" hasCustomPrompt="1"/>
          </p:nvPr>
        </p:nvSpPr>
        <p:spPr>
          <a:xfrm>
            <a:off x="6351218" y="5519630"/>
            <a:ext cx="1592154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4" name="Текст 12"/>
          <p:cNvSpPr>
            <a:spLocks noGrp="1"/>
          </p:cNvSpPr>
          <p:nvPr>
            <p:ph type="body" sz="quarter" idx="54" hasCustomPrompt="1"/>
          </p:nvPr>
        </p:nvSpPr>
        <p:spPr>
          <a:xfrm>
            <a:off x="6351218" y="5902500"/>
            <a:ext cx="1592154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 b="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5" name="Текст 12"/>
          <p:cNvSpPr>
            <a:spLocks noGrp="1"/>
          </p:cNvSpPr>
          <p:nvPr>
            <p:ph type="body" sz="quarter" idx="55" hasCustomPrompt="1"/>
          </p:nvPr>
        </p:nvSpPr>
        <p:spPr>
          <a:xfrm>
            <a:off x="8015805" y="5138220"/>
            <a:ext cx="924035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56" name="Текст 12"/>
          <p:cNvSpPr>
            <a:spLocks noGrp="1"/>
          </p:cNvSpPr>
          <p:nvPr>
            <p:ph type="body" sz="quarter" idx="56" hasCustomPrompt="1"/>
          </p:nvPr>
        </p:nvSpPr>
        <p:spPr>
          <a:xfrm>
            <a:off x="8015805" y="5525409"/>
            <a:ext cx="924035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57" name="Текст 12"/>
          <p:cNvSpPr>
            <a:spLocks noGrp="1"/>
          </p:cNvSpPr>
          <p:nvPr>
            <p:ph type="body" sz="quarter" idx="57" hasCustomPrompt="1"/>
          </p:nvPr>
        </p:nvSpPr>
        <p:spPr>
          <a:xfrm>
            <a:off x="8015805" y="5893934"/>
            <a:ext cx="924035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 b="0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58" name="Текст 12"/>
          <p:cNvSpPr>
            <a:spLocks noGrp="1"/>
          </p:cNvSpPr>
          <p:nvPr>
            <p:ph type="body" sz="quarter" idx="58" hasCustomPrompt="1"/>
          </p:nvPr>
        </p:nvSpPr>
        <p:spPr>
          <a:xfrm>
            <a:off x="9063161" y="5138220"/>
            <a:ext cx="924035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59" name="Текст 12"/>
          <p:cNvSpPr>
            <a:spLocks noGrp="1"/>
          </p:cNvSpPr>
          <p:nvPr>
            <p:ph type="body" sz="quarter" idx="59" hasCustomPrompt="1"/>
          </p:nvPr>
        </p:nvSpPr>
        <p:spPr>
          <a:xfrm>
            <a:off x="9063161" y="5525409"/>
            <a:ext cx="924035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60" name="Текст 12"/>
          <p:cNvSpPr>
            <a:spLocks noGrp="1"/>
          </p:cNvSpPr>
          <p:nvPr>
            <p:ph type="body" sz="quarter" idx="60" hasCustomPrompt="1"/>
          </p:nvPr>
        </p:nvSpPr>
        <p:spPr>
          <a:xfrm>
            <a:off x="9063161" y="5893934"/>
            <a:ext cx="924035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 b="0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61" name="Текст 12"/>
          <p:cNvSpPr>
            <a:spLocks noGrp="1"/>
          </p:cNvSpPr>
          <p:nvPr>
            <p:ph type="body" sz="quarter" idx="61" hasCustomPrompt="1"/>
          </p:nvPr>
        </p:nvSpPr>
        <p:spPr>
          <a:xfrm>
            <a:off x="10086244" y="5138220"/>
            <a:ext cx="924035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62" name="Текст 12"/>
          <p:cNvSpPr>
            <a:spLocks noGrp="1"/>
          </p:cNvSpPr>
          <p:nvPr>
            <p:ph type="body" sz="quarter" idx="62" hasCustomPrompt="1"/>
          </p:nvPr>
        </p:nvSpPr>
        <p:spPr>
          <a:xfrm>
            <a:off x="10086244" y="5525409"/>
            <a:ext cx="924035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63" name="Текст 12"/>
          <p:cNvSpPr>
            <a:spLocks noGrp="1"/>
          </p:cNvSpPr>
          <p:nvPr>
            <p:ph type="body" sz="quarter" idx="63" hasCustomPrompt="1"/>
          </p:nvPr>
        </p:nvSpPr>
        <p:spPr>
          <a:xfrm>
            <a:off x="10086244" y="5893934"/>
            <a:ext cx="924035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 b="0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64" name="Текст 12"/>
          <p:cNvSpPr>
            <a:spLocks noGrp="1"/>
          </p:cNvSpPr>
          <p:nvPr>
            <p:ph type="body" sz="quarter" idx="64" hasCustomPrompt="1"/>
          </p:nvPr>
        </p:nvSpPr>
        <p:spPr>
          <a:xfrm>
            <a:off x="8001740" y="4403676"/>
            <a:ext cx="3024000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млрд рублей</a:t>
            </a:r>
          </a:p>
        </p:txBody>
      </p:sp>
      <p:sp>
        <p:nvSpPr>
          <p:cNvPr id="65" name="Текст 12"/>
          <p:cNvSpPr>
            <a:spLocks noGrp="1"/>
          </p:cNvSpPr>
          <p:nvPr>
            <p:ph type="body" sz="quarter" idx="65" hasCustomPrompt="1"/>
          </p:nvPr>
        </p:nvSpPr>
        <p:spPr>
          <a:xfrm>
            <a:off x="6351218" y="6255941"/>
            <a:ext cx="1592154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 b="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6" name="Текст 12"/>
          <p:cNvSpPr>
            <a:spLocks noGrp="1"/>
          </p:cNvSpPr>
          <p:nvPr>
            <p:ph type="body" sz="quarter" idx="66" hasCustomPrompt="1"/>
          </p:nvPr>
        </p:nvSpPr>
        <p:spPr>
          <a:xfrm>
            <a:off x="8015805" y="6247375"/>
            <a:ext cx="924035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 b="0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67" name="Текст 12"/>
          <p:cNvSpPr>
            <a:spLocks noGrp="1"/>
          </p:cNvSpPr>
          <p:nvPr>
            <p:ph type="body" sz="quarter" idx="67" hasCustomPrompt="1"/>
          </p:nvPr>
        </p:nvSpPr>
        <p:spPr>
          <a:xfrm>
            <a:off x="9063161" y="6247375"/>
            <a:ext cx="924035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 b="0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68" name="Текст 12"/>
          <p:cNvSpPr>
            <a:spLocks noGrp="1"/>
          </p:cNvSpPr>
          <p:nvPr>
            <p:ph type="body" sz="quarter" idx="68" hasCustomPrompt="1"/>
          </p:nvPr>
        </p:nvSpPr>
        <p:spPr>
          <a:xfrm>
            <a:off x="10086244" y="6247375"/>
            <a:ext cx="924035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 b="0"/>
            </a:lvl1pPr>
          </a:lstStyle>
          <a:p>
            <a:pPr lvl="0"/>
            <a:r>
              <a:rPr lang="ru-RU" dirty="0"/>
              <a:t>1 125</a:t>
            </a:r>
          </a:p>
        </p:txBody>
      </p:sp>
    </p:spTree>
    <p:extLst>
      <p:ext uri="{BB962C8B-B14F-4D97-AF65-F5344CB8AC3E}">
        <p14:creationId xmlns:p14="http://schemas.microsoft.com/office/powerpoint/2010/main" val="1489109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руктура БЕЗ указания рост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901" y="1194248"/>
            <a:ext cx="11541438" cy="3073338"/>
          </a:xfrm>
        </p:spPr>
        <p:txBody>
          <a:bodyPr numCol="1"/>
          <a:lstStyle>
            <a:lvl1pPr marL="0" indent="0" algn="ctr">
              <a:buNone/>
              <a:defRPr lang="ru-RU" sz="2800" b="1" kern="1200" cap="none" spc="0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6"/>
                  </a:fgClr>
                  <a:bgClr>
                    <a:schemeClr val="bg1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ru-RU" dirty="0"/>
          </a:p>
        </p:txBody>
      </p:sp>
      <p:pic>
        <p:nvPicPr>
          <p:cNvPr id="7" name="Picture 6" descr="полоса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652526"/>
            <a:ext cx="12192000" cy="20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9134764" y="6651856"/>
            <a:ext cx="3057236" cy="206144"/>
          </a:xfrm>
          <a:prstGeom prst="rect">
            <a:avLst/>
          </a:prstGeom>
          <a:solidFill>
            <a:srgbClr val="E02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hlinkClick r:id="rId3"/>
          </p:cNvPr>
          <p:cNvSpPr txBox="1"/>
          <p:nvPr userDrawn="1"/>
        </p:nvSpPr>
        <p:spPr>
          <a:xfrm>
            <a:off x="9125854" y="6585651"/>
            <a:ext cx="1768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www.lbconsulting.ru</a:t>
            </a:r>
            <a:endParaRPr lang="ru-RU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Picture 3" descr="D:\Елена\Light Business Consulting\презентация\расчлененка\logo2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13958" y="-60025"/>
            <a:ext cx="1028095" cy="1087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 userDrawn="1"/>
        </p:nvSpPr>
        <p:spPr>
          <a:xfrm>
            <a:off x="5262282" y="4290548"/>
            <a:ext cx="1583728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ru-RU" sz="2800" b="1" kern="1200" cap="none" spc="0" noProof="0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6"/>
                  </a:fgClr>
                  <a:bgClr>
                    <a:schemeClr val="bg1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charset="0"/>
                <a:ea typeface="ＭＳ Ｐゴシック" charset="0"/>
                <a:cs typeface="ＭＳ Ｐゴシック" charset="0"/>
              </a:rPr>
              <a:t>Выводы</a:t>
            </a:r>
          </a:p>
        </p:txBody>
      </p:sp>
      <p:sp>
        <p:nvSpPr>
          <p:cNvPr id="32" name="Объект 2"/>
          <p:cNvSpPr>
            <a:spLocks noGrp="1"/>
          </p:cNvSpPr>
          <p:nvPr>
            <p:ph idx="29" hasCustomPrompt="1"/>
          </p:nvPr>
        </p:nvSpPr>
        <p:spPr>
          <a:xfrm>
            <a:off x="270901" y="4776774"/>
            <a:ext cx="5760000" cy="1566081"/>
          </a:xfrm>
        </p:spPr>
        <p:txBody>
          <a:bodyPr numCol="1">
            <a:normAutofit/>
          </a:bodyPr>
          <a:lstStyle>
            <a:lvl1pPr marL="342900" indent="-342900" algn="l">
              <a:buFont typeface="+mj-lt"/>
              <a:buAutoNum type="arabicPeriod"/>
              <a:defRPr lang="ru-RU" sz="1400" b="0" kern="1200" cap="none" spc="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Вывод</a:t>
            </a:r>
          </a:p>
        </p:txBody>
      </p:sp>
      <p:sp>
        <p:nvSpPr>
          <p:cNvPr id="33" name="Объект 2"/>
          <p:cNvSpPr>
            <a:spLocks noGrp="1"/>
          </p:cNvSpPr>
          <p:nvPr>
            <p:ph idx="30" hasCustomPrompt="1"/>
          </p:nvPr>
        </p:nvSpPr>
        <p:spPr>
          <a:xfrm>
            <a:off x="6052339" y="4776104"/>
            <a:ext cx="5760000" cy="1566081"/>
          </a:xfrm>
        </p:spPr>
        <p:txBody>
          <a:bodyPr numCol="1">
            <a:normAutofit/>
          </a:bodyPr>
          <a:lstStyle>
            <a:lvl1pPr marL="342900" indent="-342900" algn="l">
              <a:buFont typeface="+mj-lt"/>
              <a:buAutoNum type="arabicPeriod"/>
              <a:defRPr lang="ru-RU" sz="1400" b="0" kern="1200" cap="none" spc="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Вывод</a:t>
            </a:r>
          </a:p>
        </p:txBody>
      </p:sp>
      <p:sp>
        <p:nvSpPr>
          <p:cNvPr id="1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93148" y="114605"/>
            <a:ext cx="10000882" cy="900000"/>
          </a:xfrm>
        </p:spPr>
        <p:txBody>
          <a:bodyPr>
            <a:normAutofit/>
          </a:bodyPr>
          <a:lstStyle>
            <a:lvl1pPr algn="ctr">
              <a:defRPr sz="3600" b="1"/>
            </a:lvl1pPr>
          </a:lstStyle>
          <a:p>
            <a:r>
              <a:rPr lang="ru-RU" dirty="0"/>
              <a:t>Рынок профессиональных светильников</a:t>
            </a:r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81564" y="6585651"/>
            <a:ext cx="510436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862CCBF6-05E5-1A49-99E1-20499ABC9BB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270901" y="4280567"/>
            <a:ext cx="5054134" cy="49011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ru-RU" b="1" dirty="0"/>
              <a:t>Количественная оценка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6846009" y="4280567"/>
            <a:ext cx="4966329" cy="49011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ru-RU" b="1" dirty="0"/>
              <a:t>Стоимостная оценка</a:t>
            </a:r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>
            <a:off x="270901" y="4280567"/>
            <a:ext cx="11541437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 userDrawn="1"/>
        </p:nvCxnSpPr>
        <p:spPr>
          <a:xfrm>
            <a:off x="270901" y="4770679"/>
            <a:ext cx="11541437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270901" y="815258"/>
            <a:ext cx="5054134" cy="49011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ru-RU" b="1" dirty="0"/>
              <a:t>Количественная оценка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7921128" y="815258"/>
            <a:ext cx="3891210" cy="49011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ru-RU" b="1" dirty="0"/>
              <a:t>Стоимостная оценка</a:t>
            </a:r>
          </a:p>
        </p:txBody>
      </p:sp>
    </p:spTree>
    <p:extLst>
      <p:ext uri="{BB962C8B-B14F-4D97-AF65-F5344CB8AC3E}">
        <p14:creationId xmlns:p14="http://schemas.microsoft.com/office/powerpoint/2010/main" val="1204321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труктура БЕЗ указания рост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901" y="1194248"/>
            <a:ext cx="11541438" cy="3073338"/>
          </a:xfrm>
        </p:spPr>
        <p:txBody>
          <a:bodyPr numCol="1"/>
          <a:lstStyle>
            <a:lvl1pPr marL="0" indent="0" algn="ctr">
              <a:buNone/>
              <a:defRPr lang="ru-RU" sz="2800" b="1" kern="1200" cap="none" spc="0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6"/>
                  </a:fgClr>
                  <a:bgClr>
                    <a:schemeClr val="bg1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ru-RU" dirty="0"/>
          </a:p>
        </p:txBody>
      </p:sp>
      <p:pic>
        <p:nvPicPr>
          <p:cNvPr id="7" name="Picture 6" descr="полоса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652526"/>
            <a:ext cx="12192000" cy="20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9134764" y="6651856"/>
            <a:ext cx="3057236" cy="206144"/>
          </a:xfrm>
          <a:prstGeom prst="rect">
            <a:avLst/>
          </a:prstGeom>
          <a:solidFill>
            <a:srgbClr val="E02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hlinkClick r:id="rId3"/>
          </p:cNvPr>
          <p:cNvSpPr txBox="1"/>
          <p:nvPr userDrawn="1"/>
        </p:nvSpPr>
        <p:spPr>
          <a:xfrm>
            <a:off x="9125854" y="6585651"/>
            <a:ext cx="1768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www.lbconsulting.ru</a:t>
            </a:r>
            <a:endParaRPr lang="ru-RU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Picture 3" descr="D:\Елена\Light Business Consulting\презентация\расчлененка\logo2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13958" y="-60025"/>
            <a:ext cx="1028095" cy="1087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 userDrawn="1"/>
        </p:nvSpPr>
        <p:spPr>
          <a:xfrm>
            <a:off x="5262282" y="4290548"/>
            <a:ext cx="1583728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ru-RU" sz="2800" b="1" kern="1200" cap="none" spc="0" noProof="0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6"/>
                  </a:fgClr>
                  <a:bgClr>
                    <a:schemeClr val="bg1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charset="0"/>
                <a:ea typeface="ＭＳ Ｐゴシック" charset="0"/>
                <a:cs typeface="ＭＳ Ｐゴシック" charset="0"/>
              </a:rPr>
              <a:t>Выводы</a:t>
            </a:r>
          </a:p>
        </p:txBody>
      </p:sp>
      <p:sp>
        <p:nvSpPr>
          <p:cNvPr id="33" name="Объект 2"/>
          <p:cNvSpPr>
            <a:spLocks noGrp="1"/>
          </p:cNvSpPr>
          <p:nvPr>
            <p:ph idx="30" hasCustomPrompt="1"/>
          </p:nvPr>
        </p:nvSpPr>
        <p:spPr>
          <a:xfrm>
            <a:off x="270901" y="4776104"/>
            <a:ext cx="11682628" cy="1566081"/>
          </a:xfrm>
        </p:spPr>
        <p:txBody>
          <a:bodyPr numCol="1">
            <a:normAutofit/>
          </a:bodyPr>
          <a:lstStyle>
            <a:lvl1pPr marL="342900" indent="-342900" algn="l">
              <a:buFont typeface="+mj-lt"/>
              <a:buAutoNum type="arabicPeriod"/>
              <a:defRPr lang="ru-RU" sz="1400" b="0" kern="1200" cap="none" spc="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Вывод</a:t>
            </a:r>
          </a:p>
        </p:txBody>
      </p:sp>
      <p:sp>
        <p:nvSpPr>
          <p:cNvPr id="1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93148" y="114605"/>
            <a:ext cx="10000882" cy="900000"/>
          </a:xfrm>
        </p:spPr>
        <p:txBody>
          <a:bodyPr>
            <a:normAutofit/>
          </a:bodyPr>
          <a:lstStyle>
            <a:lvl1pPr algn="ctr">
              <a:defRPr sz="3600" b="1"/>
            </a:lvl1pPr>
          </a:lstStyle>
          <a:p>
            <a:r>
              <a:rPr lang="ru-RU" dirty="0"/>
              <a:t>Рынок профессиональных светильников</a:t>
            </a:r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81564" y="6585651"/>
            <a:ext cx="510436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862CCBF6-05E5-1A49-99E1-20499ABC9BBD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>
            <a:off x="270901" y="4280567"/>
            <a:ext cx="11541437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 userDrawn="1"/>
        </p:nvCxnSpPr>
        <p:spPr>
          <a:xfrm>
            <a:off x="270901" y="4770679"/>
            <a:ext cx="11541437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158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П С указанием ро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" name="Таблица 8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73444185"/>
              </p:ext>
            </p:extLst>
          </p:nvPr>
        </p:nvGraphicFramePr>
        <p:xfrm>
          <a:off x="4240781" y="4757310"/>
          <a:ext cx="3780001" cy="1775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721">
                  <a:extLst>
                    <a:ext uri="{9D8B030D-6E8A-4147-A177-3AD203B41FA5}">
                      <a16:colId xmlns:a16="http://schemas.microsoft.com/office/drawing/2014/main" val="3325521235"/>
                    </a:ext>
                  </a:extLst>
                </a:gridCol>
                <a:gridCol w="939988">
                  <a:extLst>
                    <a:ext uri="{9D8B030D-6E8A-4147-A177-3AD203B41FA5}">
                      <a16:colId xmlns:a16="http://schemas.microsoft.com/office/drawing/2014/main" val="3908723849"/>
                    </a:ext>
                  </a:extLst>
                </a:gridCol>
                <a:gridCol w="901646">
                  <a:extLst>
                    <a:ext uri="{9D8B030D-6E8A-4147-A177-3AD203B41FA5}">
                      <a16:colId xmlns:a16="http://schemas.microsoft.com/office/drawing/2014/main" val="1966534282"/>
                    </a:ext>
                  </a:extLst>
                </a:gridCol>
                <a:gridCol w="901646">
                  <a:extLst>
                    <a:ext uri="{9D8B030D-6E8A-4147-A177-3AD203B41FA5}">
                      <a16:colId xmlns:a16="http://schemas.microsoft.com/office/drawing/2014/main" val="764190100"/>
                    </a:ext>
                  </a:extLst>
                </a:gridCol>
              </a:tblGrid>
              <a:tr h="209055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Сегмент</a:t>
                      </a:r>
                    </a:p>
                  </a:txBody>
                  <a:tcPr marT="18000" marB="18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marT="18000" marB="1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marT="18000" marB="180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marT="18000" marB="180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87065"/>
                  </a:ext>
                </a:extLst>
              </a:tr>
              <a:tr h="223258"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marT="18000" marB="180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18000" marB="1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18000" marB="1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201</a:t>
                      </a: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18000" marB="1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527339"/>
                  </a:ext>
                </a:extLst>
              </a:tr>
              <a:tr h="333386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T="18000" marB="18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/>
                    </a:p>
                  </a:txBody>
                  <a:tcPr marT="18000" marB="1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/>
                    </a:p>
                  </a:txBody>
                  <a:tcPr marT="18000" marB="1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/>
                    </a:p>
                  </a:txBody>
                  <a:tcPr marT="18000" marB="1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799565"/>
                  </a:ext>
                </a:extLst>
              </a:tr>
              <a:tr h="333386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T="18000" marB="18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/>
                    </a:p>
                  </a:txBody>
                  <a:tcPr marT="18000" marB="1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/>
                    </a:p>
                  </a:txBody>
                  <a:tcPr marT="18000" marB="1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/>
                    </a:p>
                  </a:txBody>
                  <a:tcPr marT="18000" marB="1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550614"/>
                  </a:ext>
                </a:extLst>
              </a:tr>
              <a:tr h="333386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T="18000" marB="18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/>
                    </a:p>
                  </a:txBody>
                  <a:tcPr marT="18000" marB="1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 marT="18000" marB="1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 marT="18000" marB="1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322471"/>
                  </a:ext>
                </a:extLst>
              </a:tr>
              <a:tr h="333386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T="18000" marB="18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/>
                    </a:p>
                  </a:txBody>
                  <a:tcPr marT="18000" marB="1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 marT="18000" marB="1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 marT="18000" marB="1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175248"/>
                  </a:ext>
                </a:extLst>
              </a:tr>
            </a:tbl>
          </a:graphicData>
        </a:graphic>
      </p:graphicFrame>
      <p:pic>
        <p:nvPicPr>
          <p:cNvPr id="7" name="Picture 6" descr="полоса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652526"/>
            <a:ext cx="12192000" cy="20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9134764" y="6651856"/>
            <a:ext cx="3057236" cy="206144"/>
          </a:xfrm>
          <a:prstGeom prst="rect">
            <a:avLst/>
          </a:prstGeom>
          <a:solidFill>
            <a:srgbClr val="E02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hlinkClick r:id="rId3"/>
          </p:cNvPr>
          <p:cNvSpPr txBox="1"/>
          <p:nvPr userDrawn="1"/>
        </p:nvSpPr>
        <p:spPr>
          <a:xfrm>
            <a:off x="9125854" y="6585651"/>
            <a:ext cx="1768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www.lbconsulting.ru</a:t>
            </a:r>
            <a:endParaRPr lang="ru-RU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Picture 3" descr="D:\Елена\Light Business Consulting\презентация\расчлененка\logo2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13958" y="-60025"/>
            <a:ext cx="1028095" cy="1087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93148" y="114605"/>
            <a:ext cx="10000882" cy="900000"/>
          </a:xfrm>
        </p:spPr>
        <p:txBody>
          <a:bodyPr>
            <a:normAutofit/>
          </a:bodyPr>
          <a:lstStyle>
            <a:lvl1pPr algn="ctr">
              <a:defRPr sz="3600" b="1"/>
            </a:lvl1pPr>
          </a:lstStyle>
          <a:p>
            <a:r>
              <a:rPr lang="ru-RU" dirty="0"/>
              <a:t>Рынок профессиональных светильников</a:t>
            </a:r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81564" y="6585651"/>
            <a:ext cx="510436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862CCBF6-05E5-1A49-99E1-20499ABC9BB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Объект 2"/>
          <p:cNvSpPr>
            <a:spLocks noGrp="1"/>
          </p:cNvSpPr>
          <p:nvPr>
            <p:ph idx="32" hasCustomPrompt="1"/>
          </p:nvPr>
        </p:nvSpPr>
        <p:spPr>
          <a:xfrm>
            <a:off x="8237391" y="4779388"/>
            <a:ext cx="3600000" cy="1713487"/>
          </a:xfrm>
        </p:spPr>
        <p:txBody>
          <a:bodyPr numCol="1">
            <a:normAutofit/>
          </a:bodyPr>
          <a:lstStyle>
            <a:lvl1pPr marL="342900" indent="-342900" algn="l">
              <a:buFont typeface="+mj-lt"/>
              <a:buAutoNum type="arabicPeriod"/>
              <a:defRPr lang="ru-RU" sz="1400" b="0" kern="1200" cap="none" spc="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Вывод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66506928"/>
              </p:ext>
            </p:extLst>
          </p:nvPr>
        </p:nvGraphicFramePr>
        <p:xfrm>
          <a:off x="272204" y="4757310"/>
          <a:ext cx="3780001" cy="1775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721">
                  <a:extLst>
                    <a:ext uri="{9D8B030D-6E8A-4147-A177-3AD203B41FA5}">
                      <a16:colId xmlns:a16="http://schemas.microsoft.com/office/drawing/2014/main" val="3325521235"/>
                    </a:ext>
                  </a:extLst>
                </a:gridCol>
                <a:gridCol w="939988">
                  <a:extLst>
                    <a:ext uri="{9D8B030D-6E8A-4147-A177-3AD203B41FA5}">
                      <a16:colId xmlns:a16="http://schemas.microsoft.com/office/drawing/2014/main" val="3908723849"/>
                    </a:ext>
                  </a:extLst>
                </a:gridCol>
                <a:gridCol w="901646">
                  <a:extLst>
                    <a:ext uri="{9D8B030D-6E8A-4147-A177-3AD203B41FA5}">
                      <a16:colId xmlns:a16="http://schemas.microsoft.com/office/drawing/2014/main" val="1966534282"/>
                    </a:ext>
                  </a:extLst>
                </a:gridCol>
                <a:gridCol w="901646">
                  <a:extLst>
                    <a:ext uri="{9D8B030D-6E8A-4147-A177-3AD203B41FA5}">
                      <a16:colId xmlns:a16="http://schemas.microsoft.com/office/drawing/2014/main" val="764190100"/>
                    </a:ext>
                  </a:extLst>
                </a:gridCol>
              </a:tblGrid>
              <a:tr h="209055"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Сегмент</a:t>
                      </a:r>
                    </a:p>
                  </a:txBody>
                  <a:tcPr marT="18000" marB="18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marT="18000" marB="1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marT="18000" marB="180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marT="18000" marB="180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87065"/>
                  </a:ext>
                </a:extLst>
              </a:tr>
              <a:tr h="223258"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solidFill>
                          <a:schemeClr val="bg1"/>
                        </a:solidFill>
                      </a:endParaRPr>
                    </a:p>
                  </a:txBody>
                  <a:tcPr marT="18000" marB="1800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18000" marB="1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18000" marB="1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201</a:t>
                      </a: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18000" marB="1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527339"/>
                  </a:ext>
                </a:extLst>
              </a:tr>
              <a:tr h="333386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T="18000" marB="18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/>
                    </a:p>
                  </a:txBody>
                  <a:tcPr marT="18000" marB="1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/>
                    </a:p>
                  </a:txBody>
                  <a:tcPr marT="18000" marB="1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/>
                    </a:p>
                  </a:txBody>
                  <a:tcPr marT="18000" marB="1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9799565"/>
                  </a:ext>
                </a:extLst>
              </a:tr>
              <a:tr h="333386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T="18000" marB="18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/>
                    </a:p>
                  </a:txBody>
                  <a:tcPr marT="18000" marB="1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/>
                    </a:p>
                  </a:txBody>
                  <a:tcPr marT="18000" marB="1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/>
                    </a:p>
                  </a:txBody>
                  <a:tcPr marT="18000" marB="1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550614"/>
                  </a:ext>
                </a:extLst>
              </a:tr>
              <a:tr h="333386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T="18000" marB="18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/>
                    </a:p>
                  </a:txBody>
                  <a:tcPr marT="18000" marB="1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 marT="18000" marB="1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 marT="18000" marB="1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322471"/>
                  </a:ext>
                </a:extLst>
              </a:tr>
              <a:tr h="333386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T="18000" marB="18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/>
                    </a:p>
                  </a:txBody>
                  <a:tcPr marT="18000" marB="1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 marT="18000" marB="1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200" dirty="0"/>
                    </a:p>
                  </a:txBody>
                  <a:tcPr marT="18000" marB="18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175248"/>
                  </a:ext>
                </a:extLst>
              </a:tr>
            </a:tbl>
          </a:graphicData>
        </a:graphic>
      </p:graphicFrame>
      <p:sp>
        <p:nvSpPr>
          <p:cNvPr id="38" name="Текст 12"/>
          <p:cNvSpPr>
            <a:spLocks noGrp="1"/>
          </p:cNvSpPr>
          <p:nvPr>
            <p:ph type="body" sz="quarter" idx="41" hasCustomPrompt="1"/>
          </p:nvPr>
        </p:nvSpPr>
        <p:spPr>
          <a:xfrm>
            <a:off x="4295113" y="5231030"/>
            <a:ext cx="949239" cy="255153"/>
          </a:xfrm>
        </p:spPr>
        <p:txBody>
          <a:bodyPr anchor="ctr">
            <a:noAutofit/>
          </a:bodyPr>
          <a:lstStyle>
            <a:lvl1pPr marL="0" indent="0" algn="l">
              <a:buNone/>
              <a:defRPr sz="1100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53" name="Объект 2"/>
          <p:cNvSpPr>
            <a:spLocks noGrp="1"/>
          </p:cNvSpPr>
          <p:nvPr>
            <p:ph idx="56"/>
          </p:nvPr>
        </p:nvSpPr>
        <p:spPr>
          <a:xfrm>
            <a:off x="270901" y="1398146"/>
            <a:ext cx="11541438" cy="2869440"/>
          </a:xfrm>
        </p:spPr>
        <p:txBody>
          <a:bodyPr numCol="1"/>
          <a:lstStyle>
            <a:lvl1pPr marL="0" indent="0" algn="ctr">
              <a:buNone/>
              <a:defRPr lang="ru-RU" sz="2800" b="1" kern="1200" cap="none" spc="0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6"/>
                  </a:fgClr>
                  <a:bgClr>
                    <a:schemeClr val="bg1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ru-RU" dirty="0"/>
          </a:p>
        </p:txBody>
      </p:sp>
      <p:sp>
        <p:nvSpPr>
          <p:cNvPr id="54" name="TextBox 53"/>
          <p:cNvSpPr txBox="1"/>
          <p:nvPr userDrawn="1"/>
        </p:nvSpPr>
        <p:spPr>
          <a:xfrm>
            <a:off x="8237391" y="4290548"/>
            <a:ext cx="3600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ru-RU" sz="2800" b="1" kern="1200" cap="none" spc="0" noProof="0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6"/>
                  </a:fgClr>
                  <a:bgClr>
                    <a:schemeClr val="bg1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charset="0"/>
                <a:ea typeface="ＭＳ Ｐゴシック" charset="0"/>
                <a:cs typeface="ＭＳ Ｐゴシック" charset="0"/>
              </a:rPr>
              <a:t>Выводы</a:t>
            </a:r>
          </a:p>
        </p:txBody>
      </p:sp>
      <p:sp>
        <p:nvSpPr>
          <p:cNvPr id="55" name="Текст 12"/>
          <p:cNvSpPr>
            <a:spLocks noGrp="1"/>
          </p:cNvSpPr>
          <p:nvPr>
            <p:ph type="body" sz="quarter" idx="57" hasCustomPrompt="1"/>
          </p:nvPr>
        </p:nvSpPr>
        <p:spPr>
          <a:xfrm>
            <a:off x="4295113" y="5562537"/>
            <a:ext cx="949239" cy="255153"/>
          </a:xfrm>
        </p:spPr>
        <p:txBody>
          <a:bodyPr anchor="ctr">
            <a:noAutofit/>
          </a:bodyPr>
          <a:lstStyle>
            <a:lvl1pPr marL="0" indent="0" algn="l">
              <a:buNone/>
              <a:defRPr sz="1100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56" name="Текст 12"/>
          <p:cNvSpPr>
            <a:spLocks noGrp="1"/>
          </p:cNvSpPr>
          <p:nvPr>
            <p:ph type="body" sz="quarter" idx="58" hasCustomPrompt="1"/>
          </p:nvPr>
        </p:nvSpPr>
        <p:spPr>
          <a:xfrm>
            <a:off x="4290880" y="5893748"/>
            <a:ext cx="949239" cy="255153"/>
          </a:xfrm>
        </p:spPr>
        <p:txBody>
          <a:bodyPr anchor="ctr">
            <a:noAutofit/>
          </a:bodyPr>
          <a:lstStyle>
            <a:lvl1pPr marL="0" indent="0" algn="l">
              <a:buNone/>
              <a:defRPr sz="1100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57" name="Текст 12"/>
          <p:cNvSpPr>
            <a:spLocks noGrp="1"/>
          </p:cNvSpPr>
          <p:nvPr>
            <p:ph type="body" sz="quarter" idx="59" hasCustomPrompt="1"/>
          </p:nvPr>
        </p:nvSpPr>
        <p:spPr>
          <a:xfrm>
            <a:off x="4290880" y="6225255"/>
            <a:ext cx="949239" cy="255153"/>
          </a:xfrm>
        </p:spPr>
        <p:txBody>
          <a:bodyPr anchor="ctr">
            <a:noAutofit/>
          </a:bodyPr>
          <a:lstStyle>
            <a:lvl1pPr marL="0" indent="0" algn="l">
              <a:buNone/>
              <a:defRPr sz="1100" b="1"/>
            </a:lvl1pPr>
          </a:lstStyle>
          <a:p>
            <a:pPr lvl="0"/>
            <a:r>
              <a:rPr lang="ru-RU" dirty="0"/>
              <a:t>Итого</a:t>
            </a:r>
          </a:p>
        </p:txBody>
      </p:sp>
      <p:sp>
        <p:nvSpPr>
          <p:cNvPr id="58" name="Текст 12"/>
          <p:cNvSpPr>
            <a:spLocks noGrp="1"/>
          </p:cNvSpPr>
          <p:nvPr>
            <p:ph type="body" sz="quarter" idx="60" hasCustomPrompt="1"/>
          </p:nvPr>
        </p:nvSpPr>
        <p:spPr>
          <a:xfrm>
            <a:off x="5313470" y="5231030"/>
            <a:ext cx="872177" cy="255153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59" name="Текст 12"/>
          <p:cNvSpPr>
            <a:spLocks noGrp="1"/>
          </p:cNvSpPr>
          <p:nvPr>
            <p:ph type="body" sz="quarter" idx="61" hasCustomPrompt="1"/>
          </p:nvPr>
        </p:nvSpPr>
        <p:spPr>
          <a:xfrm>
            <a:off x="5313470" y="5562537"/>
            <a:ext cx="872177" cy="255153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60" name="Текст 12"/>
          <p:cNvSpPr>
            <a:spLocks noGrp="1"/>
          </p:cNvSpPr>
          <p:nvPr>
            <p:ph type="body" sz="quarter" idx="62" hasCustomPrompt="1"/>
          </p:nvPr>
        </p:nvSpPr>
        <p:spPr>
          <a:xfrm>
            <a:off x="5309237" y="5893748"/>
            <a:ext cx="872177" cy="255153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61" name="Текст 12"/>
          <p:cNvSpPr>
            <a:spLocks noGrp="1"/>
          </p:cNvSpPr>
          <p:nvPr>
            <p:ph type="body" sz="quarter" idx="63" hasCustomPrompt="1"/>
          </p:nvPr>
        </p:nvSpPr>
        <p:spPr>
          <a:xfrm>
            <a:off x="5309237" y="6225255"/>
            <a:ext cx="872177" cy="255153"/>
          </a:xfrm>
        </p:spPr>
        <p:txBody>
          <a:bodyPr anchor="ctr">
            <a:noAutofit/>
          </a:bodyPr>
          <a:lstStyle>
            <a:lvl1pPr marL="0" indent="0" algn="r">
              <a:buNone/>
              <a:defRPr sz="1100" b="1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62" name="Текст 12"/>
          <p:cNvSpPr>
            <a:spLocks noGrp="1"/>
          </p:cNvSpPr>
          <p:nvPr>
            <p:ph type="body" sz="quarter" idx="64" hasCustomPrompt="1"/>
          </p:nvPr>
        </p:nvSpPr>
        <p:spPr>
          <a:xfrm>
            <a:off x="6231369" y="5231030"/>
            <a:ext cx="872177" cy="255153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63" name="Текст 12"/>
          <p:cNvSpPr>
            <a:spLocks noGrp="1"/>
          </p:cNvSpPr>
          <p:nvPr>
            <p:ph type="body" sz="quarter" idx="65" hasCustomPrompt="1"/>
          </p:nvPr>
        </p:nvSpPr>
        <p:spPr>
          <a:xfrm>
            <a:off x="6231369" y="5562537"/>
            <a:ext cx="872177" cy="255153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64" name="Текст 12"/>
          <p:cNvSpPr>
            <a:spLocks noGrp="1"/>
          </p:cNvSpPr>
          <p:nvPr>
            <p:ph type="body" sz="quarter" idx="66" hasCustomPrompt="1"/>
          </p:nvPr>
        </p:nvSpPr>
        <p:spPr>
          <a:xfrm>
            <a:off x="6227136" y="5893748"/>
            <a:ext cx="872177" cy="255153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65" name="Текст 12"/>
          <p:cNvSpPr>
            <a:spLocks noGrp="1"/>
          </p:cNvSpPr>
          <p:nvPr>
            <p:ph type="body" sz="quarter" idx="67" hasCustomPrompt="1"/>
          </p:nvPr>
        </p:nvSpPr>
        <p:spPr>
          <a:xfrm>
            <a:off x="6227136" y="6225255"/>
            <a:ext cx="872177" cy="255153"/>
          </a:xfrm>
        </p:spPr>
        <p:txBody>
          <a:bodyPr anchor="ctr">
            <a:noAutofit/>
          </a:bodyPr>
          <a:lstStyle>
            <a:lvl1pPr marL="0" indent="0" algn="r">
              <a:buNone/>
              <a:defRPr sz="1100" b="1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66" name="Текст 12"/>
          <p:cNvSpPr>
            <a:spLocks noGrp="1"/>
          </p:cNvSpPr>
          <p:nvPr>
            <p:ph type="body" sz="quarter" idx="68" hasCustomPrompt="1"/>
          </p:nvPr>
        </p:nvSpPr>
        <p:spPr>
          <a:xfrm>
            <a:off x="7130829" y="5231030"/>
            <a:ext cx="872177" cy="255153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67" name="Текст 12"/>
          <p:cNvSpPr>
            <a:spLocks noGrp="1"/>
          </p:cNvSpPr>
          <p:nvPr>
            <p:ph type="body" sz="quarter" idx="69" hasCustomPrompt="1"/>
          </p:nvPr>
        </p:nvSpPr>
        <p:spPr>
          <a:xfrm>
            <a:off x="7130829" y="5562537"/>
            <a:ext cx="872177" cy="255153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68" name="Текст 12"/>
          <p:cNvSpPr>
            <a:spLocks noGrp="1"/>
          </p:cNvSpPr>
          <p:nvPr>
            <p:ph type="body" sz="quarter" idx="70" hasCustomPrompt="1"/>
          </p:nvPr>
        </p:nvSpPr>
        <p:spPr>
          <a:xfrm>
            <a:off x="7126596" y="5893748"/>
            <a:ext cx="872177" cy="255153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69" name="Текст 12"/>
          <p:cNvSpPr>
            <a:spLocks noGrp="1"/>
          </p:cNvSpPr>
          <p:nvPr>
            <p:ph type="body" sz="quarter" idx="71" hasCustomPrompt="1"/>
          </p:nvPr>
        </p:nvSpPr>
        <p:spPr>
          <a:xfrm>
            <a:off x="7126596" y="6225255"/>
            <a:ext cx="872177" cy="255153"/>
          </a:xfrm>
        </p:spPr>
        <p:txBody>
          <a:bodyPr anchor="ctr">
            <a:noAutofit/>
          </a:bodyPr>
          <a:lstStyle>
            <a:lvl1pPr marL="0" indent="0" algn="r">
              <a:buNone/>
              <a:defRPr sz="1100" b="1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70" name="Текст 12"/>
          <p:cNvSpPr>
            <a:spLocks noGrp="1"/>
          </p:cNvSpPr>
          <p:nvPr>
            <p:ph type="body" sz="quarter" idx="72" hasCustomPrompt="1"/>
          </p:nvPr>
        </p:nvSpPr>
        <p:spPr>
          <a:xfrm>
            <a:off x="325077" y="5231030"/>
            <a:ext cx="949239" cy="255153"/>
          </a:xfrm>
        </p:spPr>
        <p:txBody>
          <a:bodyPr anchor="ctr">
            <a:noAutofit/>
          </a:bodyPr>
          <a:lstStyle>
            <a:lvl1pPr marL="0" indent="0" algn="l">
              <a:buNone/>
              <a:defRPr sz="1100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71" name="Текст 12"/>
          <p:cNvSpPr>
            <a:spLocks noGrp="1"/>
          </p:cNvSpPr>
          <p:nvPr>
            <p:ph type="body" sz="quarter" idx="73" hasCustomPrompt="1"/>
          </p:nvPr>
        </p:nvSpPr>
        <p:spPr>
          <a:xfrm>
            <a:off x="325077" y="5562537"/>
            <a:ext cx="949239" cy="255153"/>
          </a:xfrm>
        </p:spPr>
        <p:txBody>
          <a:bodyPr anchor="ctr">
            <a:noAutofit/>
          </a:bodyPr>
          <a:lstStyle>
            <a:lvl1pPr marL="0" indent="0" algn="l">
              <a:buNone/>
              <a:defRPr sz="1100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72" name="Текст 12"/>
          <p:cNvSpPr>
            <a:spLocks noGrp="1"/>
          </p:cNvSpPr>
          <p:nvPr>
            <p:ph type="body" sz="quarter" idx="74" hasCustomPrompt="1"/>
          </p:nvPr>
        </p:nvSpPr>
        <p:spPr>
          <a:xfrm>
            <a:off x="320844" y="5893748"/>
            <a:ext cx="949239" cy="255153"/>
          </a:xfrm>
        </p:spPr>
        <p:txBody>
          <a:bodyPr anchor="ctr">
            <a:noAutofit/>
          </a:bodyPr>
          <a:lstStyle>
            <a:lvl1pPr marL="0" indent="0" algn="l">
              <a:buNone/>
              <a:defRPr sz="1100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73" name="Текст 12"/>
          <p:cNvSpPr>
            <a:spLocks noGrp="1"/>
          </p:cNvSpPr>
          <p:nvPr>
            <p:ph type="body" sz="quarter" idx="75" hasCustomPrompt="1"/>
          </p:nvPr>
        </p:nvSpPr>
        <p:spPr>
          <a:xfrm>
            <a:off x="320844" y="6225255"/>
            <a:ext cx="949239" cy="255153"/>
          </a:xfrm>
        </p:spPr>
        <p:txBody>
          <a:bodyPr anchor="ctr">
            <a:noAutofit/>
          </a:bodyPr>
          <a:lstStyle>
            <a:lvl1pPr marL="0" indent="0" algn="l">
              <a:buNone/>
              <a:defRPr sz="1100" b="1"/>
            </a:lvl1pPr>
          </a:lstStyle>
          <a:p>
            <a:pPr lvl="0"/>
            <a:r>
              <a:rPr lang="ru-RU" dirty="0"/>
              <a:t>Итого</a:t>
            </a:r>
          </a:p>
        </p:txBody>
      </p:sp>
      <p:sp>
        <p:nvSpPr>
          <p:cNvPr id="74" name="Текст 12"/>
          <p:cNvSpPr>
            <a:spLocks noGrp="1"/>
          </p:cNvSpPr>
          <p:nvPr>
            <p:ph type="body" sz="quarter" idx="76" hasCustomPrompt="1"/>
          </p:nvPr>
        </p:nvSpPr>
        <p:spPr>
          <a:xfrm>
            <a:off x="1343434" y="5231030"/>
            <a:ext cx="872177" cy="255153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75" name="Текст 12"/>
          <p:cNvSpPr>
            <a:spLocks noGrp="1"/>
          </p:cNvSpPr>
          <p:nvPr>
            <p:ph type="body" sz="quarter" idx="77" hasCustomPrompt="1"/>
          </p:nvPr>
        </p:nvSpPr>
        <p:spPr>
          <a:xfrm>
            <a:off x="1343434" y="5562537"/>
            <a:ext cx="872177" cy="255153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76" name="Текст 12"/>
          <p:cNvSpPr>
            <a:spLocks noGrp="1"/>
          </p:cNvSpPr>
          <p:nvPr>
            <p:ph type="body" sz="quarter" idx="78" hasCustomPrompt="1"/>
          </p:nvPr>
        </p:nvSpPr>
        <p:spPr>
          <a:xfrm>
            <a:off x="1339201" y="5893748"/>
            <a:ext cx="872177" cy="255153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77" name="Текст 12"/>
          <p:cNvSpPr>
            <a:spLocks noGrp="1"/>
          </p:cNvSpPr>
          <p:nvPr>
            <p:ph type="body" sz="quarter" idx="79" hasCustomPrompt="1"/>
          </p:nvPr>
        </p:nvSpPr>
        <p:spPr>
          <a:xfrm>
            <a:off x="1339201" y="6225255"/>
            <a:ext cx="872177" cy="255153"/>
          </a:xfrm>
        </p:spPr>
        <p:txBody>
          <a:bodyPr anchor="ctr">
            <a:noAutofit/>
          </a:bodyPr>
          <a:lstStyle>
            <a:lvl1pPr marL="0" indent="0" algn="r">
              <a:buNone/>
              <a:defRPr sz="1100" b="1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78" name="Текст 12"/>
          <p:cNvSpPr>
            <a:spLocks noGrp="1"/>
          </p:cNvSpPr>
          <p:nvPr>
            <p:ph type="body" sz="quarter" idx="80" hasCustomPrompt="1"/>
          </p:nvPr>
        </p:nvSpPr>
        <p:spPr>
          <a:xfrm>
            <a:off x="1343434" y="4763239"/>
            <a:ext cx="2680737" cy="212625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млн штук</a:t>
            </a:r>
          </a:p>
        </p:txBody>
      </p:sp>
      <p:sp>
        <p:nvSpPr>
          <p:cNvPr id="79" name="Текст 12"/>
          <p:cNvSpPr>
            <a:spLocks noGrp="1"/>
          </p:cNvSpPr>
          <p:nvPr>
            <p:ph type="body" sz="quarter" idx="81" hasCustomPrompt="1"/>
          </p:nvPr>
        </p:nvSpPr>
        <p:spPr>
          <a:xfrm>
            <a:off x="2261333" y="5562537"/>
            <a:ext cx="872177" cy="255153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80" name="Текст 12"/>
          <p:cNvSpPr>
            <a:spLocks noGrp="1"/>
          </p:cNvSpPr>
          <p:nvPr>
            <p:ph type="body" sz="quarter" idx="82" hasCustomPrompt="1"/>
          </p:nvPr>
        </p:nvSpPr>
        <p:spPr>
          <a:xfrm>
            <a:off x="2257100" y="5893748"/>
            <a:ext cx="872177" cy="255153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81" name="Текст 12"/>
          <p:cNvSpPr>
            <a:spLocks noGrp="1"/>
          </p:cNvSpPr>
          <p:nvPr>
            <p:ph type="body" sz="quarter" idx="83" hasCustomPrompt="1"/>
          </p:nvPr>
        </p:nvSpPr>
        <p:spPr>
          <a:xfrm>
            <a:off x="2257100" y="6225255"/>
            <a:ext cx="872177" cy="255153"/>
          </a:xfrm>
        </p:spPr>
        <p:txBody>
          <a:bodyPr anchor="ctr">
            <a:noAutofit/>
          </a:bodyPr>
          <a:lstStyle>
            <a:lvl1pPr marL="0" indent="0" algn="r">
              <a:buNone/>
              <a:defRPr sz="1100" b="1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82" name="Текст 12"/>
          <p:cNvSpPr>
            <a:spLocks noGrp="1"/>
          </p:cNvSpPr>
          <p:nvPr>
            <p:ph type="body" sz="quarter" idx="84" hasCustomPrompt="1"/>
          </p:nvPr>
        </p:nvSpPr>
        <p:spPr>
          <a:xfrm>
            <a:off x="3160793" y="5231030"/>
            <a:ext cx="872177" cy="255153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83" name="Текст 12"/>
          <p:cNvSpPr>
            <a:spLocks noGrp="1"/>
          </p:cNvSpPr>
          <p:nvPr>
            <p:ph type="body" sz="quarter" idx="85" hasCustomPrompt="1"/>
          </p:nvPr>
        </p:nvSpPr>
        <p:spPr>
          <a:xfrm>
            <a:off x="3160793" y="5562537"/>
            <a:ext cx="872177" cy="255153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84" name="Текст 12"/>
          <p:cNvSpPr>
            <a:spLocks noGrp="1"/>
          </p:cNvSpPr>
          <p:nvPr>
            <p:ph type="body" sz="quarter" idx="86" hasCustomPrompt="1"/>
          </p:nvPr>
        </p:nvSpPr>
        <p:spPr>
          <a:xfrm>
            <a:off x="3156560" y="5893748"/>
            <a:ext cx="872177" cy="255153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85" name="Текст 12"/>
          <p:cNvSpPr>
            <a:spLocks noGrp="1"/>
          </p:cNvSpPr>
          <p:nvPr>
            <p:ph type="body" sz="quarter" idx="87" hasCustomPrompt="1"/>
          </p:nvPr>
        </p:nvSpPr>
        <p:spPr>
          <a:xfrm>
            <a:off x="3156560" y="6225255"/>
            <a:ext cx="872177" cy="255153"/>
          </a:xfrm>
        </p:spPr>
        <p:txBody>
          <a:bodyPr anchor="ctr">
            <a:noAutofit/>
          </a:bodyPr>
          <a:lstStyle>
            <a:lvl1pPr marL="0" indent="0" algn="r">
              <a:buNone/>
              <a:defRPr sz="1100" b="1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88" name="Текст 12"/>
          <p:cNvSpPr>
            <a:spLocks noGrp="1"/>
          </p:cNvSpPr>
          <p:nvPr>
            <p:ph type="body" sz="quarter" idx="88" hasCustomPrompt="1"/>
          </p:nvPr>
        </p:nvSpPr>
        <p:spPr>
          <a:xfrm>
            <a:off x="2263949" y="5244792"/>
            <a:ext cx="872177" cy="255153"/>
          </a:xfrm>
        </p:spPr>
        <p:txBody>
          <a:bodyPr anchor="ctr">
            <a:noAutofit/>
          </a:bodyPr>
          <a:lstStyle>
            <a:lvl1pPr marL="0" indent="0" algn="r">
              <a:buNone/>
              <a:defRPr sz="1100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89" name="Текст 12"/>
          <p:cNvSpPr>
            <a:spLocks noGrp="1"/>
          </p:cNvSpPr>
          <p:nvPr>
            <p:ph type="body" sz="quarter" idx="89" hasCustomPrompt="1"/>
          </p:nvPr>
        </p:nvSpPr>
        <p:spPr>
          <a:xfrm>
            <a:off x="5313470" y="4763239"/>
            <a:ext cx="2680737" cy="212625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млрд рублей</a:t>
            </a:r>
          </a:p>
        </p:txBody>
      </p:sp>
      <p:sp>
        <p:nvSpPr>
          <p:cNvPr id="49" name="Текст 12"/>
          <p:cNvSpPr>
            <a:spLocks noGrp="1"/>
          </p:cNvSpPr>
          <p:nvPr>
            <p:ph type="body" sz="quarter" idx="90" hasCustomPrompt="1"/>
          </p:nvPr>
        </p:nvSpPr>
        <p:spPr>
          <a:xfrm>
            <a:off x="272204" y="4286772"/>
            <a:ext cx="7748578" cy="492616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ТОП-3</a:t>
            </a:r>
          </a:p>
        </p:txBody>
      </p:sp>
      <p:sp>
        <p:nvSpPr>
          <p:cNvPr id="48" name="TextBox 47"/>
          <p:cNvSpPr txBox="1"/>
          <p:nvPr userDrawn="1"/>
        </p:nvSpPr>
        <p:spPr>
          <a:xfrm>
            <a:off x="270901" y="749156"/>
            <a:ext cx="5054134" cy="49011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ru-RU" b="1" dirty="0"/>
              <a:t>Количественная оценка</a:t>
            </a:r>
          </a:p>
        </p:txBody>
      </p:sp>
      <p:sp>
        <p:nvSpPr>
          <p:cNvPr id="50" name="TextBox 49"/>
          <p:cNvSpPr txBox="1"/>
          <p:nvPr userDrawn="1"/>
        </p:nvSpPr>
        <p:spPr>
          <a:xfrm>
            <a:off x="7921128" y="749156"/>
            <a:ext cx="3891210" cy="49011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ru-RU" b="1" dirty="0"/>
              <a:t>Стоимостная оценка</a:t>
            </a:r>
          </a:p>
        </p:txBody>
      </p:sp>
      <p:cxnSp>
        <p:nvCxnSpPr>
          <p:cNvPr id="51" name="Прямая соединительная линия 50"/>
          <p:cNvCxnSpPr/>
          <p:nvPr userDrawn="1"/>
        </p:nvCxnSpPr>
        <p:spPr>
          <a:xfrm>
            <a:off x="8220700" y="4778172"/>
            <a:ext cx="3594748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 userDrawn="1"/>
        </p:nvCxnSpPr>
        <p:spPr>
          <a:xfrm>
            <a:off x="8220700" y="4290548"/>
            <a:ext cx="3594748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980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270901" y="1300250"/>
            <a:ext cx="3600000" cy="1800000"/>
          </a:xfrm>
        </p:spPr>
        <p:txBody>
          <a:bodyPr numCol="1"/>
          <a:lstStyle>
            <a:lvl1pPr marL="0" indent="0" algn="ctr">
              <a:buNone/>
              <a:defRPr lang="ru-RU" sz="2800" b="1" kern="1200" cap="none" spc="0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6"/>
                  </a:fgClr>
                  <a:bgClr>
                    <a:schemeClr val="bg1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Объект</a:t>
            </a:r>
          </a:p>
        </p:txBody>
      </p:sp>
      <p:pic>
        <p:nvPicPr>
          <p:cNvPr id="7" name="Picture 6" descr="полоса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652526"/>
            <a:ext cx="12192000" cy="20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9134764" y="6651856"/>
            <a:ext cx="3057236" cy="206144"/>
          </a:xfrm>
          <a:prstGeom prst="rect">
            <a:avLst/>
          </a:prstGeom>
          <a:solidFill>
            <a:srgbClr val="E02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hlinkClick r:id="rId3"/>
          </p:cNvPr>
          <p:cNvSpPr txBox="1"/>
          <p:nvPr userDrawn="1"/>
        </p:nvSpPr>
        <p:spPr>
          <a:xfrm>
            <a:off x="9125854" y="6585651"/>
            <a:ext cx="1768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www.lbconsulting.ru</a:t>
            </a:r>
            <a:endParaRPr lang="ru-RU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Picture 3" descr="D:\Елена\Light Business Consulting\презентация\расчлененка\logo2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13958" y="-60025"/>
            <a:ext cx="1028095" cy="1087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 userDrawn="1"/>
        </p:nvSpPr>
        <p:spPr>
          <a:xfrm>
            <a:off x="270901" y="4916819"/>
            <a:ext cx="1156649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ru-RU" sz="2800" b="1" kern="1200" cap="none" spc="0" noProof="0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6"/>
                  </a:fgClr>
                  <a:bgClr>
                    <a:schemeClr val="bg1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charset="0"/>
                <a:ea typeface="ＭＳ Ｐゴシック" charset="0"/>
                <a:cs typeface="ＭＳ Ｐゴシック" charset="0"/>
              </a:rPr>
              <a:t>Выводы</a:t>
            </a:r>
          </a:p>
        </p:txBody>
      </p:sp>
      <p:sp>
        <p:nvSpPr>
          <p:cNvPr id="32" name="Объект 2"/>
          <p:cNvSpPr>
            <a:spLocks noGrp="1"/>
          </p:cNvSpPr>
          <p:nvPr>
            <p:ph idx="29" hasCustomPrompt="1"/>
          </p:nvPr>
        </p:nvSpPr>
        <p:spPr>
          <a:xfrm>
            <a:off x="270901" y="5402424"/>
            <a:ext cx="5760000" cy="940431"/>
          </a:xfrm>
        </p:spPr>
        <p:txBody>
          <a:bodyPr numCol="1">
            <a:normAutofit/>
          </a:bodyPr>
          <a:lstStyle>
            <a:lvl1pPr marL="342900" indent="-342900" algn="l">
              <a:buFont typeface="+mj-lt"/>
              <a:buAutoNum type="arabicPeriod"/>
              <a:defRPr lang="ru-RU" sz="1400" b="0" kern="1200" cap="none" spc="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Вывод</a:t>
            </a:r>
          </a:p>
        </p:txBody>
      </p:sp>
      <p:sp>
        <p:nvSpPr>
          <p:cNvPr id="33" name="Объект 2"/>
          <p:cNvSpPr>
            <a:spLocks noGrp="1"/>
          </p:cNvSpPr>
          <p:nvPr>
            <p:ph idx="30" hasCustomPrompt="1"/>
          </p:nvPr>
        </p:nvSpPr>
        <p:spPr>
          <a:xfrm>
            <a:off x="6052339" y="5402424"/>
            <a:ext cx="5760000" cy="939761"/>
          </a:xfrm>
        </p:spPr>
        <p:txBody>
          <a:bodyPr numCol="1">
            <a:normAutofit/>
          </a:bodyPr>
          <a:lstStyle>
            <a:lvl1pPr marL="342900" indent="-342900" algn="l">
              <a:buFont typeface="+mj-lt"/>
              <a:buAutoNum type="arabicPeriod"/>
              <a:defRPr lang="ru-RU" sz="1400" b="0" kern="1200" cap="none" spc="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Вывод</a:t>
            </a:r>
          </a:p>
        </p:txBody>
      </p:sp>
      <p:sp>
        <p:nvSpPr>
          <p:cNvPr id="34" name="Объект 2"/>
          <p:cNvSpPr>
            <a:spLocks noGrp="1"/>
          </p:cNvSpPr>
          <p:nvPr>
            <p:ph idx="31" hasCustomPrompt="1"/>
          </p:nvPr>
        </p:nvSpPr>
        <p:spPr>
          <a:xfrm>
            <a:off x="3870901" y="1296450"/>
            <a:ext cx="2160000" cy="3600000"/>
          </a:xfrm>
        </p:spPr>
        <p:txBody>
          <a:bodyPr numCol="1">
            <a:normAutofit/>
          </a:bodyPr>
          <a:lstStyle>
            <a:lvl1pPr marL="0" indent="0" algn="l">
              <a:buNone/>
              <a:defRPr lang="ru-RU" sz="1400" b="0" kern="1200" cap="none" spc="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Легенда</a:t>
            </a:r>
          </a:p>
        </p:txBody>
      </p:sp>
      <p:sp>
        <p:nvSpPr>
          <p:cNvPr id="15" name="Объект 2"/>
          <p:cNvSpPr>
            <a:spLocks noGrp="1"/>
          </p:cNvSpPr>
          <p:nvPr>
            <p:ph idx="32" hasCustomPrompt="1"/>
          </p:nvPr>
        </p:nvSpPr>
        <p:spPr>
          <a:xfrm>
            <a:off x="9678957" y="1296450"/>
            <a:ext cx="2160000" cy="3600000"/>
          </a:xfrm>
        </p:spPr>
        <p:txBody>
          <a:bodyPr numCol="1">
            <a:normAutofit/>
          </a:bodyPr>
          <a:lstStyle>
            <a:lvl1pPr marL="0" indent="0" algn="l">
              <a:buNone/>
              <a:defRPr lang="ru-RU" sz="1400" b="0" kern="1200" cap="none" spc="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Легенда</a:t>
            </a:r>
          </a:p>
        </p:txBody>
      </p:sp>
      <p:sp>
        <p:nvSpPr>
          <p:cNvPr id="1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93148" y="114605"/>
            <a:ext cx="10000882" cy="900000"/>
          </a:xfrm>
        </p:spPr>
        <p:txBody>
          <a:bodyPr>
            <a:normAutofit/>
          </a:bodyPr>
          <a:lstStyle>
            <a:lvl1pPr algn="ctr">
              <a:defRPr sz="3600" b="1"/>
            </a:lvl1pPr>
          </a:lstStyle>
          <a:p>
            <a:r>
              <a:rPr lang="ru-RU" dirty="0"/>
              <a:t>Рынок профессиональных светильников</a:t>
            </a:r>
          </a:p>
        </p:txBody>
      </p:sp>
      <p:sp>
        <p:nvSpPr>
          <p:cNvPr id="18" name="Объект 2"/>
          <p:cNvSpPr>
            <a:spLocks noGrp="1"/>
          </p:cNvSpPr>
          <p:nvPr>
            <p:ph idx="33" hasCustomPrompt="1"/>
          </p:nvPr>
        </p:nvSpPr>
        <p:spPr>
          <a:xfrm>
            <a:off x="257592" y="3101377"/>
            <a:ext cx="3600000" cy="1800000"/>
          </a:xfrm>
        </p:spPr>
        <p:txBody>
          <a:bodyPr numCol="1"/>
          <a:lstStyle>
            <a:lvl1pPr marL="0" indent="0" algn="ctr">
              <a:buNone/>
              <a:defRPr lang="ru-RU" sz="2800" b="1" kern="1200" cap="none" spc="0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6"/>
                  </a:fgClr>
                  <a:bgClr>
                    <a:schemeClr val="bg1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Объект</a:t>
            </a:r>
          </a:p>
        </p:txBody>
      </p:sp>
      <p:sp>
        <p:nvSpPr>
          <p:cNvPr id="19" name="Объект 2"/>
          <p:cNvSpPr>
            <a:spLocks noGrp="1"/>
          </p:cNvSpPr>
          <p:nvPr>
            <p:ph idx="34" hasCustomPrompt="1"/>
          </p:nvPr>
        </p:nvSpPr>
        <p:spPr>
          <a:xfrm>
            <a:off x="6065744" y="1300250"/>
            <a:ext cx="3600000" cy="1800000"/>
          </a:xfrm>
        </p:spPr>
        <p:txBody>
          <a:bodyPr numCol="1"/>
          <a:lstStyle>
            <a:lvl1pPr marL="0" indent="0" algn="ctr">
              <a:buNone/>
              <a:defRPr lang="ru-RU" sz="2800" b="1" kern="1200" cap="none" spc="0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6"/>
                  </a:fgClr>
                  <a:bgClr>
                    <a:schemeClr val="bg1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Объект</a:t>
            </a:r>
          </a:p>
        </p:txBody>
      </p:sp>
      <p:sp>
        <p:nvSpPr>
          <p:cNvPr id="20" name="Объект 2"/>
          <p:cNvSpPr>
            <a:spLocks noGrp="1"/>
          </p:cNvSpPr>
          <p:nvPr>
            <p:ph idx="35" hasCustomPrompt="1"/>
          </p:nvPr>
        </p:nvSpPr>
        <p:spPr>
          <a:xfrm>
            <a:off x="6052435" y="3101377"/>
            <a:ext cx="3600000" cy="1800000"/>
          </a:xfrm>
        </p:spPr>
        <p:txBody>
          <a:bodyPr numCol="1"/>
          <a:lstStyle>
            <a:lvl1pPr marL="0" indent="0" algn="ctr">
              <a:buNone/>
              <a:defRPr lang="ru-RU" sz="2800" b="1" kern="1200" cap="none" spc="0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6"/>
                  </a:fgClr>
                  <a:bgClr>
                    <a:schemeClr val="bg1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Объект</a:t>
            </a:r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81564" y="6585651"/>
            <a:ext cx="510436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862CCBF6-05E5-1A49-99E1-20499ABC9BBD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25" name="Прямая соединительная линия 24"/>
          <p:cNvCxnSpPr/>
          <p:nvPr userDrawn="1"/>
        </p:nvCxnSpPr>
        <p:spPr>
          <a:xfrm>
            <a:off x="270901" y="4910376"/>
            <a:ext cx="11544547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 userDrawn="1"/>
        </p:nvCxnSpPr>
        <p:spPr>
          <a:xfrm>
            <a:off x="270901" y="5404820"/>
            <a:ext cx="11544547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 userDrawn="1"/>
        </p:nvSpPr>
        <p:spPr>
          <a:xfrm>
            <a:off x="270900" y="1004018"/>
            <a:ext cx="579484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b="1" dirty="0"/>
              <a:t>Структура товарооборота в сегменте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6097506" y="1008873"/>
            <a:ext cx="579484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b="1" dirty="0"/>
              <a:t>Структура сегмента по типам источника</a:t>
            </a:r>
            <a:r>
              <a:rPr lang="ru-RU" b="1" baseline="0" dirty="0"/>
              <a:t> света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01663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полоса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652526"/>
            <a:ext cx="12192000" cy="20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9134764" y="6651856"/>
            <a:ext cx="3057236" cy="206144"/>
          </a:xfrm>
          <a:prstGeom prst="rect">
            <a:avLst/>
          </a:prstGeom>
          <a:solidFill>
            <a:srgbClr val="E02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hlinkClick r:id="rId3"/>
          </p:cNvPr>
          <p:cNvSpPr txBox="1"/>
          <p:nvPr userDrawn="1"/>
        </p:nvSpPr>
        <p:spPr>
          <a:xfrm>
            <a:off x="9125854" y="6585651"/>
            <a:ext cx="1768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www.lbconsulting.ru</a:t>
            </a:r>
            <a:endParaRPr lang="ru-RU" sz="1400" b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Picture 3" descr="D:\Елена\Light Business Consulting\презентация\расчлененка\logo2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9185" y="1810337"/>
            <a:ext cx="2275911" cy="2408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3236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полоса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652526"/>
            <a:ext cx="12192000" cy="20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9134764" y="6651856"/>
            <a:ext cx="3057236" cy="206144"/>
          </a:xfrm>
          <a:prstGeom prst="rect">
            <a:avLst/>
          </a:prstGeom>
          <a:solidFill>
            <a:srgbClr val="E02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hlinkClick r:id="rId3"/>
          </p:cNvPr>
          <p:cNvSpPr txBox="1"/>
          <p:nvPr userDrawn="1"/>
        </p:nvSpPr>
        <p:spPr>
          <a:xfrm>
            <a:off x="9125854" y="6585651"/>
            <a:ext cx="1768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www.lbconsulting.ru</a:t>
            </a:r>
            <a:endParaRPr lang="ru-RU" sz="1400" b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762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046" y="1023935"/>
            <a:ext cx="11652145" cy="5367533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7" name="Picture 6" descr="полоса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652526"/>
            <a:ext cx="12192000" cy="20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9134764" y="6651856"/>
            <a:ext cx="3057236" cy="206144"/>
          </a:xfrm>
          <a:prstGeom prst="rect">
            <a:avLst/>
          </a:prstGeom>
          <a:solidFill>
            <a:srgbClr val="E02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hlinkClick r:id="rId3"/>
          </p:cNvPr>
          <p:cNvSpPr txBox="1"/>
          <p:nvPr userDrawn="1"/>
        </p:nvSpPr>
        <p:spPr>
          <a:xfrm>
            <a:off x="9125854" y="6585651"/>
            <a:ext cx="1768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www.lbconsulting.ru</a:t>
            </a:r>
            <a:endParaRPr lang="ru-RU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81564" y="6585651"/>
            <a:ext cx="510436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862CCBF6-05E5-1A49-99E1-20499ABC9BB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" name="Picture 3" descr="D:\Елена\Light Business Consulting\презентация\расчлененка\logo2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13958" y="-60025"/>
            <a:ext cx="1028095" cy="1087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93148" y="114605"/>
            <a:ext cx="10000882" cy="900000"/>
          </a:xfrm>
        </p:spPr>
        <p:txBody>
          <a:bodyPr>
            <a:normAutofit/>
          </a:bodyPr>
          <a:lstStyle>
            <a:lvl1pPr algn="ctr">
              <a:defRPr sz="3600" b="1"/>
            </a:lvl1pPr>
          </a:lstStyle>
          <a:p>
            <a:r>
              <a:rPr lang="ru-RU" dirty="0"/>
              <a:t>Рынок профессиональных светильников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046" y="1489104"/>
            <a:ext cx="11652145" cy="4902363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7" name="Picture 6" descr="полоса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652526"/>
            <a:ext cx="12192000" cy="20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9134764" y="6651856"/>
            <a:ext cx="3057236" cy="206144"/>
          </a:xfrm>
          <a:prstGeom prst="rect">
            <a:avLst/>
          </a:prstGeom>
          <a:solidFill>
            <a:srgbClr val="E02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hlinkClick r:id="rId3"/>
          </p:cNvPr>
          <p:cNvSpPr txBox="1"/>
          <p:nvPr userDrawn="1"/>
        </p:nvSpPr>
        <p:spPr>
          <a:xfrm>
            <a:off x="9125854" y="6585651"/>
            <a:ext cx="1768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www.lbconsulting.ru</a:t>
            </a:r>
            <a:endParaRPr lang="ru-RU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Picture 3" descr="D:\Елена\Light Business Consulting\презентация\расчлененка\logo2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13958" y="-60025"/>
            <a:ext cx="1028095" cy="1087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263047" y="1026430"/>
            <a:ext cx="10630982" cy="45085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93148" y="114605"/>
            <a:ext cx="10000882" cy="900000"/>
          </a:xfrm>
        </p:spPr>
        <p:txBody>
          <a:bodyPr>
            <a:normAutofit/>
          </a:bodyPr>
          <a:lstStyle>
            <a:lvl1pPr algn="ctr">
              <a:defRPr sz="3600" b="1"/>
            </a:lvl1pPr>
          </a:lstStyle>
          <a:p>
            <a:r>
              <a:rPr lang="ru-RU" dirty="0"/>
              <a:t>Рынок профессиональных светильников</a:t>
            </a: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81564" y="6585651"/>
            <a:ext cx="510436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862CCBF6-05E5-1A49-99E1-20499ABC9B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6411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м С указанием рост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полоса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652526"/>
            <a:ext cx="12192000" cy="20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9134764" y="6651856"/>
            <a:ext cx="3057236" cy="206144"/>
          </a:xfrm>
          <a:prstGeom prst="rect">
            <a:avLst/>
          </a:prstGeom>
          <a:solidFill>
            <a:srgbClr val="E02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hlinkClick r:id="rId3"/>
          </p:cNvPr>
          <p:cNvSpPr txBox="1"/>
          <p:nvPr userDrawn="1"/>
        </p:nvSpPr>
        <p:spPr>
          <a:xfrm>
            <a:off x="9125854" y="6585651"/>
            <a:ext cx="1768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www.lbconsulting.ru</a:t>
            </a:r>
            <a:endParaRPr lang="ru-RU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Picture 3" descr="D:\Елена\Light Business Consulting\презентация\расчлененка\logo2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13958" y="-60025"/>
            <a:ext cx="1028095" cy="1087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49243845"/>
              </p:ext>
            </p:extLst>
          </p:nvPr>
        </p:nvGraphicFramePr>
        <p:xfrm>
          <a:off x="270900" y="4558538"/>
          <a:ext cx="7929452" cy="1854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62651">
                  <a:extLst>
                    <a:ext uri="{9D8B030D-6E8A-4147-A177-3AD203B41FA5}">
                      <a16:colId xmlns:a16="http://schemas.microsoft.com/office/drawing/2014/main" val="111034043"/>
                    </a:ext>
                  </a:extLst>
                </a:gridCol>
                <a:gridCol w="1062651">
                  <a:extLst>
                    <a:ext uri="{9D8B030D-6E8A-4147-A177-3AD203B41FA5}">
                      <a16:colId xmlns:a16="http://schemas.microsoft.com/office/drawing/2014/main" val="1049242272"/>
                    </a:ext>
                  </a:extLst>
                </a:gridCol>
                <a:gridCol w="1062651">
                  <a:extLst>
                    <a:ext uri="{9D8B030D-6E8A-4147-A177-3AD203B41FA5}">
                      <a16:colId xmlns:a16="http://schemas.microsoft.com/office/drawing/2014/main" val="1490938713"/>
                    </a:ext>
                  </a:extLst>
                </a:gridCol>
                <a:gridCol w="1678412">
                  <a:extLst>
                    <a:ext uri="{9D8B030D-6E8A-4147-A177-3AD203B41FA5}">
                      <a16:colId xmlns:a16="http://schemas.microsoft.com/office/drawing/2014/main" val="3559791093"/>
                    </a:ext>
                  </a:extLst>
                </a:gridCol>
                <a:gridCol w="1021029">
                  <a:extLst>
                    <a:ext uri="{9D8B030D-6E8A-4147-A177-3AD203B41FA5}">
                      <a16:colId xmlns:a16="http://schemas.microsoft.com/office/drawing/2014/main" val="1918964899"/>
                    </a:ext>
                  </a:extLst>
                </a:gridCol>
                <a:gridCol w="1021029">
                  <a:extLst>
                    <a:ext uri="{9D8B030D-6E8A-4147-A177-3AD203B41FA5}">
                      <a16:colId xmlns:a16="http://schemas.microsoft.com/office/drawing/2014/main" val="778573753"/>
                    </a:ext>
                  </a:extLst>
                </a:gridCol>
                <a:gridCol w="1021029">
                  <a:extLst>
                    <a:ext uri="{9D8B030D-6E8A-4147-A177-3AD203B41FA5}">
                      <a16:colId xmlns:a16="http://schemas.microsoft.com/office/drawing/2014/main" val="1780928617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358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201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201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2018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201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2017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201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667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510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186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214946"/>
                  </a:ext>
                </a:extLst>
              </a:tr>
            </a:tbl>
          </a:graphicData>
        </a:graphic>
      </p:graphicFrame>
      <p:sp>
        <p:nvSpPr>
          <p:cNvPr id="13" name="Текст 12"/>
          <p:cNvSpPr>
            <a:spLocks noGrp="1"/>
          </p:cNvSpPr>
          <p:nvPr>
            <p:ph type="body" sz="quarter" idx="14" hasCustomPrompt="1"/>
          </p:nvPr>
        </p:nvSpPr>
        <p:spPr>
          <a:xfrm>
            <a:off x="331024" y="5340843"/>
            <a:ext cx="924035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5" hasCustomPrompt="1"/>
          </p:nvPr>
        </p:nvSpPr>
        <p:spPr>
          <a:xfrm>
            <a:off x="331024" y="5728032"/>
            <a:ext cx="924035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15" name="Текст 12"/>
          <p:cNvSpPr>
            <a:spLocks noGrp="1"/>
          </p:cNvSpPr>
          <p:nvPr>
            <p:ph type="body" sz="quarter" idx="16" hasCustomPrompt="1"/>
          </p:nvPr>
        </p:nvSpPr>
        <p:spPr>
          <a:xfrm>
            <a:off x="331024" y="6096557"/>
            <a:ext cx="924035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 b="1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25" name="Текст 12"/>
          <p:cNvSpPr>
            <a:spLocks noGrp="1"/>
          </p:cNvSpPr>
          <p:nvPr>
            <p:ph type="body" sz="quarter" idx="26" hasCustomPrompt="1"/>
          </p:nvPr>
        </p:nvSpPr>
        <p:spPr>
          <a:xfrm>
            <a:off x="3499800" y="5342230"/>
            <a:ext cx="1592154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6" name="Текст 12"/>
          <p:cNvSpPr>
            <a:spLocks noGrp="1"/>
          </p:cNvSpPr>
          <p:nvPr>
            <p:ph type="body" sz="quarter" idx="27" hasCustomPrompt="1"/>
          </p:nvPr>
        </p:nvSpPr>
        <p:spPr>
          <a:xfrm>
            <a:off x="3499800" y="5722253"/>
            <a:ext cx="1592154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7" name="Текст 12"/>
          <p:cNvSpPr>
            <a:spLocks noGrp="1"/>
          </p:cNvSpPr>
          <p:nvPr>
            <p:ph type="body" sz="quarter" idx="28" hasCustomPrompt="1"/>
          </p:nvPr>
        </p:nvSpPr>
        <p:spPr>
          <a:xfrm>
            <a:off x="3499800" y="6105123"/>
            <a:ext cx="1592154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8" name="Объект 2"/>
          <p:cNvSpPr>
            <a:spLocks noGrp="1"/>
          </p:cNvSpPr>
          <p:nvPr>
            <p:ph idx="29" hasCustomPrompt="1"/>
          </p:nvPr>
        </p:nvSpPr>
        <p:spPr>
          <a:xfrm>
            <a:off x="8209683" y="1618307"/>
            <a:ext cx="3583731" cy="4794431"/>
          </a:xfrm>
          <a:solidFill>
            <a:schemeClr val="bg1"/>
          </a:solidFill>
        </p:spPr>
        <p:txBody>
          <a:bodyPr numCol="1">
            <a:normAutofit/>
          </a:bodyPr>
          <a:lstStyle>
            <a:lvl1pPr marL="0" indent="0" algn="l">
              <a:buNone/>
              <a:defRPr lang="ru-RU" sz="1400" b="0" kern="1200" cap="none" spc="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Выводы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206861" y="1138176"/>
            <a:ext cx="3118945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ru-RU" sz="2800" b="1" kern="1200" cap="none" spc="0" noProof="0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6"/>
                  </a:fgClr>
                  <a:bgClr>
                    <a:schemeClr val="bg1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charset="0"/>
                <a:ea typeface="ＭＳ Ｐゴシック" charset="0"/>
                <a:cs typeface="ＭＳ Ｐゴシック" charset="0"/>
              </a:rPr>
              <a:t>Выводы</a:t>
            </a:r>
          </a:p>
        </p:txBody>
      </p:sp>
      <p:sp>
        <p:nvSpPr>
          <p:cNvPr id="29" name="Объект 2"/>
          <p:cNvSpPr>
            <a:spLocks noGrp="1"/>
          </p:cNvSpPr>
          <p:nvPr>
            <p:ph idx="30" hasCustomPrompt="1"/>
          </p:nvPr>
        </p:nvSpPr>
        <p:spPr>
          <a:xfrm>
            <a:off x="272378" y="4092979"/>
            <a:ext cx="7910569" cy="439039"/>
          </a:xfrm>
          <a:solidFill>
            <a:schemeClr val="bg1"/>
          </a:solidFill>
        </p:spPr>
        <p:txBody>
          <a:bodyPr numCol="1">
            <a:normAutofit/>
          </a:bodyPr>
          <a:lstStyle>
            <a:lvl1pPr marL="0" indent="0" algn="l">
              <a:buNone/>
              <a:defRPr lang="ru-RU" sz="1400" b="0" kern="1200" cap="none" spc="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легенда</a:t>
            </a:r>
          </a:p>
        </p:txBody>
      </p:sp>
      <p:sp>
        <p:nvSpPr>
          <p:cNvPr id="3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93148" y="114605"/>
            <a:ext cx="10000882" cy="900000"/>
          </a:xfrm>
        </p:spPr>
        <p:txBody>
          <a:bodyPr>
            <a:normAutofit/>
          </a:bodyPr>
          <a:lstStyle>
            <a:lvl1pPr algn="ctr">
              <a:defRPr sz="3600" b="1"/>
            </a:lvl1pPr>
          </a:lstStyle>
          <a:p>
            <a:r>
              <a:rPr lang="ru-RU" dirty="0"/>
              <a:t>Рынок профессиональных светильников</a:t>
            </a:r>
          </a:p>
        </p:txBody>
      </p:sp>
      <p:sp>
        <p:nvSpPr>
          <p:cNvPr id="3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81564" y="6585651"/>
            <a:ext cx="510436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862CCBF6-05E5-1A49-99E1-20499ABC9BB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4" name="Текст 12"/>
          <p:cNvSpPr>
            <a:spLocks noGrp="1"/>
          </p:cNvSpPr>
          <p:nvPr>
            <p:ph type="body" sz="quarter" idx="31" hasCustomPrompt="1"/>
          </p:nvPr>
        </p:nvSpPr>
        <p:spPr>
          <a:xfrm>
            <a:off x="1405275" y="5340843"/>
            <a:ext cx="924035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32" hasCustomPrompt="1"/>
          </p:nvPr>
        </p:nvSpPr>
        <p:spPr>
          <a:xfrm>
            <a:off x="1405275" y="5728032"/>
            <a:ext cx="924035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33" hasCustomPrompt="1"/>
          </p:nvPr>
        </p:nvSpPr>
        <p:spPr>
          <a:xfrm>
            <a:off x="1405275" y="6096557"/>
            <a:ext cx="924035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 b="1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37" name="Текст 12"/>
          <p:cNvSpPr>
            <a:spLocks noGrp="1"/>
          </p:cNvSpPr>
          <p:nvPr>
            <p:ph type="body" sz="quarter" idx="34" hasCustomPrompt="1"/>
          </p:nvPr>
        </p:nvSpPr>
        <p:spPr>
          <a:xfrm>
            <a:off x="2461409" y="5340843"/>
            <a:ext cx="924035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38" name="Текст 12"/>
          <p:cNvSpPr>
            <a:spLocks noGrp="1"/>
          </p:cNvSpPr>
          <p:nvPr>
            <p:ph type="body" sz="quarter" idx="35" hasCustomPrompt="1"/>
          </p:nvPr>
        </p:nvSpPr>
        <p:spPr>
          <a:xfrm>
            <a:off x="2461409" y="5728032"/>
            <a:ext cx="924035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39" name="Текст 12"/>
          <p:cNvSpPr>
            <a:spLocks noGrp="1"/>
          </p:cNvSpPr>
          <p:nvPr>
            <p:ph type="body" sz="quarter" idx="36" hasCustomPrompt="1"/>
          </p:nvPr>
        </p:nvSpPr>
        <p:spPr>
          <a:xfrm>
            <a:off x="2461409" y="6096557"/>
            <a:ext cx="924035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 b="1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40" name="Текст 12"/>
          <p:cNvSpPr>
            <a:spLocks noGrp="1"/>
          </p:cNvSpPr>
          <p:nvPr>
            <p:ph type="body" sz="quarter" idx="37" hasCustomPrompt="1"/>
          </p:nvPr>
        </p:nvSpPr>
        <p:spPr>
          <a:xfrm>
            <a:off x="5164387" y="5340843"/>
            <a:ext cx="924035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41" name="Текст 12"/>
          <p:cNvSpPr>
            <a:spLocks noGrp="1"/>
          </p:cNvSpPr>
          <p:nvPr>
            <p:ph type="body" sz="quarter" idx="38" hasCustomPrompt="1"/>
          </p:nvPr>
        </p:nvSpPr>
        <p:spPr>
          <a:xfrm>
            <a:off x="5164387" y="5728032"/>
            <a:ext cx="924035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42" name="Текст 12"/>
          <p:cNvSpPr>
            <a:spLocks noGrp="1"/>
          </p:cNvSpPr>
          <p:nvPr>
            <p:ph type="body" sz="quarter" idx="39" hasCustomPrompt="1"/>
          </p:nvPr>
        </p:nvSpPr>
        <p:spPr>
          <a:xfrm>
            <a:off x="5164387" y="6096557"/>
            <a:ext cx="924035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 b="1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43" name="Текст 12"/>
          <p:cNvSpPr>
            <a:spLocks noGrp="1"/>
          </p:cNvSpPr>
          <p:nvPr>
            <p:ph type="body" sz="quarter" idx="40" hasCustomPrompt="1"/>
          </p:nvPr>
        </p:nvSpPr>
        <p:spPr>
          <a:xfrm>
            <a:off x="6211743" y="5340843"/>
            <a:ext cx="924035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44" name="Текст 12"/>
          <p:cNvSpPr>
            <a:spLocks noGrp="1"/>
          </p:cNvSpPr>
          <p:nvPr>
            <p:ph type="body" sz="quarter" idx="41" hasCustomPrompt="1"/>
          </p:nvPr>
        </p:nvSpPr>
        <p:spPr>
          <a:xfrm>
            <a:off x="6211743" y="5728032"/>
            <a:ext cx="924035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45" name="Текст 12"/>
          <p:cNvSpPr>
            <a:spLocks noGrp="1"/>
          </p:cNvSpPr>
          <p:nvPr>
            <p:ph type="body" sz="quarter" idx="42" hasCustomPrompt="1"/>
          </p:nvPr>
        </p:nvSpPr>
        <p:spPr>
          <a:xfrm>
            <a:off x="6211743" y="6096557"/>
            <a:ext cx="924035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 b="1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46" name="Текст 12"/>
          <p:cNvSpPr>
            <a:spLocks noGrp="1"/>
          </p:cNvSpPr>
          <p:nvPr>
            <p:ph type="body" sz="quarter" idx="43" hasCustomPrompt="1"/>
          </p:nvPr>
        </p:nvSpPr>
        <p:spPr>
          <a:xfrm>
            <a:off x="7267877" y="5340843"/>
            <a:ext cx="924035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47" name="Текст 12"/>
          <p:cNvSpPr>
            <a:spLocks noGrp="1"/>
          </p:cNvSpPr>
          <p:nvPr>
            <p:ph type="body" sz="quarter" idx="44" hasCustomPrompt="1"/>
          </p:nvPr>
        </p:nvSpPr>
        <p:spPr>
          <a:xfrm>
            <a:off x="7267877" y="5728032"/>
            <a:ext cx="924035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48" name="Текст 12"/>
          <p:cNvSpPr>
            <a:spLocks noGrp="1"/>
          </p:cNvSpPr>
          <p:nvPr>
            <p:ph type="body" sz="quarter" idx="45" hasCustomPrompt="1"/>
          </p:nvPr>
        </p:nvSpPr>
        <p:spPr>
          <a:xfrm>
            <a:off x="7267877" y="6096557"/>
            <a:ext cx="924035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 b="1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49" name="Текст 12"/>
          <p:cNvSpPr>
            <a:spLocks noGrp="1"/>
          </p:cNvSpPr>
          <p:nvPr>
            <p:ph type="body" sz="quarter" idx="46" hasCustomPrompt="1"/>
          </p:nvPr>
        </p:nvSpPr>
        <p:spPr>
          <a:xfrm>
            <a:off x="321296" y="4606299"/>
            <a:ext cx="3083604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млн штук</a:t>
            </a:r>
          </a:p>
        </p:txBody>
      </p:sp>
      <p:sp>
        <p:nvSpPr>
          <p:cNvPr id="50" name="Текст 12"/>
          <p:cNvSpPr>
            <a:spLocks noGrp="1"/>
          </p:cNvSpPr>
          <p:nvPr>
            <p:ph type="body" sz="quarter" idx="47" hasCustomPrompt="1"/>
          </p:nvPr>
        </p:nvSpPr>
        <p:spPr>
          <a:xfrm>
            <a:off x="5150322" y="4606299"/>
            <a:ext cx="3052081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млрд рублей</a:t>
            </a:r>
          </a:p>
        </p:txBody>
      </p:sp>
      <p:sp>
        <p:nvSpPr>
          <p:cNvPr id="51" name="Объект 2"/>
          <p:cNvSpPr>
            <a:spLocks noGrp="1"/>
          </p:cNvSpPr>
          <p:nvPr>
            <p:ph idx="48"/>
          </p:nvPr>
        </p:nvSpPr>
        <p:spPr>
          <a:xfrm>
            <a:off x="270901" y="2186894"/>
            <a:ext cx="7914828" cy="1894706"/>
          </a:xfrm>
        </p:spPr>
        <p:txBody>
          <a:bodyPr numCol="1"/>
          <a:lstStyle>
            <a:lvl1pPr marL="0" indent="0" algn="ctr">
              <a:buNone/>
              <a:defRPr lang="ru-RU" sz="2800" b="1" kern="1200" cap="none" spc="0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6"/>
                  </a:fgClr>
                  <a:bgClr>
                    <a:schemeClr val="bg1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ru-RU" dirty="0"/>
          </a:p>
        </p:txBody>
      </p:sp>
      <p:sp>
        <p:nvSpPr>
          <p:cNvPr id="52" name="TextBox 51"/>
          <p:cNvSpPr txBox="1"/>
          <p:nvPr userDrawn="1"/>
        </p:nvSpPr>
        <p:spPr>
          <a:xfrm>
            <a:off x="270901" y="815258"/>
            <a:ext cx="3960000" cy="49011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ru-RU" b="1" dirty="0"/>
              <a:t>Количественная оценка</a:t>
            </a:r>
          </a:p>
        </p:txBody>
      </p:sp>
      <p:sp>
        <p:nvSpPr>
          <p:cNvPr id="53" name="TextBox 52"/>
          <p:cNvSpPr txBox="1"/>
          <p:nvPr userDrawn="1"/>
        </p:nvSpPr>
        <p:spPr>
          <a:xfrm>
            <a:off x="4249683" y="815258"/>
            <a:ext cx="3960000" cy="49011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ru-RU" b="1" dirty="0"/>
              <a:t>Стоимостная оценка</a:t>
            </a:r>
          </a:p>
        </p:txBody>
      </p:sp>
      <p:cxnSp>
        <p:nvCxnSpPr>
          <p:cNvPr id="54" name="Прямая соединительная линия 53"/>
          <p:cNvCxnSpPr/>
          <p:nvPr userDrawn="1"/>
        </p:nvCxnSpPr>
        <p:spPr>
          <a:xfrm>
            <a:off x="8209683" y="1607290"/>
            <a:ext cx="3594748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 userDrawn="1"/>
        </p:nvCxnSpPr>
        <p:spPr>
          <a:xfrm>
            <a:off x="8209683" y="1159037"/>
            <a:ext cx="3594748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26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м БЕЗ указания рост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полоса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652526"/>
            <a:ext cx="12192000" cy="20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9134764" y="6651856"/>
            <a:ext cx="3057236" cy="206144"/>
          </a:xfrm>
          <a:prstGeom prst="rect">
            <a:avLst/>
          </a:prstGeom>
          <a:solidFill>
            <a:srgbClr val="E02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hlinkClick r:id="rId3"/>
          </p:cNvPr>
          <p:cNvSpPr txBox="1"/>
          <p:nvPr userDrawn="1"/>
        </p:nvSpPr>
        <p:spPr>
          <a:xfrm>
            <a:off x="9125854" y="6585651"/>
            <a:ext cx="1768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www.lbconsulting.ru</a:t>
            </a:r>
            <a:endParaRPr lang="ru-RU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Picture 3" descr="D:\Елена\Light Business Consulting\презентация\расчлененка\logo2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13958" y="-60025"/>
            <a:ext cx="1028095" cy="1087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098541358"/>
              </p:ext>
            </p:extLst>
          </p:nvPr>
        </p:nvGraphicFramePr>
        <p:xfrm>
          <a:off x="270900" y="4558538"/>
          <a:ext cx="7929452" cy="1854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62651">
                  <a:extLst>
                    <a:ext uri="{9D8B030D-6E8A-4147-A177-3AD203B41FA5}">
                      <a16:colId xmlns:a16="http://schemas.microsoft.com/office/drawing/2014/main" val="111034043"/>
                    </a:ext>
                  </a:extLst>
                </a:gridCol>
                <a:gridCol w="1062651">
                  <a:extLst>
                    <a:ext uri="{9D8B030D-6E8A-4147-A177-3AD203B41FA5}">
                      <a16:colId xmlns:a16="http://schemas.microsoft.com/office/drawing/2014/main" val="1049242272"/>
                    </a:ext>
                  </a:extLst>
                </a:gridCol>
                <a:gridCol w="1062651">
                  <a:extLst>
                    <a:ext uri="{9D8B030D-6E8A-4147-A177-3AD203B41FA5}">
                      <a16:colId xmlns:a16="http://schemas.microsoft.com/office/drawing/2014/main" val="1490938713"/>
                    </a:ext>
                  </a:extLst>
                </a:gridCol>
                <a:gridCol w="1678412">
                  <a:extLst>
                    <a:ext uri="{9D8B030D-6E8A-4147-A177-3AD203B41FA5}">
                      <a16:colId xmlns:a16="http://schemas.microsoft.com/office/drawing/2014/main" val="3559791093"/>
                    </a:ext>
                  </a:extLst>
                </a:gridCol>
                <a:gridCol w="1021029">
                  <a:extLst>
                    <a:ext uri="{9D8B030D-6E8A-4147-A177-3AD203B41FA5}">
                      <a16:colId xmlns:a16="http://schemas.microsoft.com/office/drawing/2014/main" val="1918964899"/>
                    </a:ext>
                  </a:extLst>
                </a:gridCol>
                <a:gridCol w="1021029">
                  <a:extLst>
                    <a:ext uri="{9D8B030D-6E8A-4147-A177-3AD203B41FA5}">
                      <a16:colId xmlns:a16="http://schemas.microsoft.com/office/drawing/2014/main" val="778573753"/>
                    </a:ext>
                  </a:extLst>
                </a:gridCol>
                <a:gridCol w="1021029">
                  <a:extLst>
                    <a:ext uri="{9D8B030D-6E8A-4147-A177-3AD203B41FA5}">
                      <a16:colId xmlns:a16="http://schemas.microsoft.com/office/drawing/2014/main" val="1780928617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4472C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358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201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201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2018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201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2017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201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667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510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186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214946"/>
                  </a:ext>
                </a:extLst>
              </a:tr>
            </a:tbl>
          </a:graphicData>
        </a:graphic>
      </p:graphicFrame>
      <p:sp>
        <p:nvSpPr>
          <p:cNvPr id="13" name="Текст 12"/>
          <p:cNvSpPr>
            <a:spLocks noGrp="1"/>
          </p:cNvSpPr>
          <p:nvPr>
            <p:ph type="body" sz="quarter" idx="14" hasCustomPrompt="1"/>
          </p:nvPr>
        </p:nvSpPr>
        <p:spPr>
          <a:xfrm>
            <a:off x="331024" y="5340843"/>
            <a:ext cx="924035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5" hasCustomPrompt="1"/>
          </p:nvPr>
        </p:nvSpPr>
        <p:spPr>
          <a:xfrm>
            <a:off x="331024" y="5728032"/>
            <a:ext cx="924035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15" name="Текст 12"/>
          <p:cNvSpPr>
            <a:spLocks noGrp="1"/>
          </p:cNvSpPr>
          <p:nvPr>
            <p:ph type="body" sz="quarter" idx="16" hasCustomPrompt="1"/>
          </p:nvPr>
        </p:nvSpPr>
        <p:spPr>
          <a:xfrm>
            <a:off x="331024" y="6096557"/>
            <a:ext cx="924035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 b="1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25" name="Текст 12"/>
          <p:cNvSpPr>
            <a:spLocks noGrp="1"/>
          </p:cNvSpPr>
          <p:nvPr>
            <p:ph type="body" sz="quarter" idx="26" hasCustomPrompt="1"/>
          </p:nvPr>
        </p:nvSpPr>
        <p:spPr>
          <a:xfrm>
            <a:off x="3499800" y="5342230"/>
            <a:ext cx="1592154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6" name="Текст 12"/>
          <p:cNvSpPr>
            <a:spLocks noGrp="1"/>
          </p:cNvSpPr>
          <p:nvPr>
            <p:ph type="body" sz="quarter" idx="27" hasCustomPrompt="1"/>
          </p:nvPr>
        </p:nvSpPr>
        <p:spPr>
          <a:xfrm>
            <a:off x="3499800" y="5722253"/>
            <a:ext cx="1592154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7" name="Текст 12"/>
          <p:cNvSpPr>
            <a:spLocks noGrp="1"/>
          </p:cNvSpPr>
          <p:nvPr>
            <p:ph type="body" sz="quarter" idx="28" hasCustomPrompt="1"/>
          </p:nvPr>
        </p:nvSpPr>
        <p:spPr>
          <a:xfrm>
            <a:off x="3499800" y="6105123"/>
            <a:ext cx="1592154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 b="1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8" name="Объект 2"/>
          <p:cNvSpPr>
            <a:spLocks noGrp="1"/>
          </p:cNvSpPr>
          <p:nvPr>
            <p:ph idx="29" hasCustomPrompt="1"/>
          </p:nvPr>
        </p:nvSpPr>
        <p:spPr>
          <a:xfrm>
            <a:off x="8209683" y="1618307"/>
            <a:ext cx="3583731" cy="4794431"/>
          </a:xfrm>
          <a:solidFill>
            <a:schemeClr val="bg1"/>
          </a:solidFill>
        </p:spPr>
        <p:txBody>
          <a:bodyPr numCol="1">
            <a:normAutofit/>
          </a:bodyPr>
          <a:lstStyle>
            <a:lvl1pPr marL="0" indent="0" algn="l">
              <a:buNone/>
              <a:defRPr lang="ru-RU" sz="1400" b="0" kern="1200" cap="none" spc="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Выводы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206861" y="1138176"/>
            <a:ext cx="3118945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ru-RU" sz="2800" b="1" kern="1200" cap="none" spc="0" noProof="0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6"/>
                  </a:fgClr>
                  <a:bgClr>
                    <a:schemeClr val="bg1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charset="0"/>
                <a:ea typeface="ＭＳ Ｐゴシック" charset="0"/>
                <a:cs typeface="ＭＳ Ｐゴシック" charset="0"/>
              </a:rPr>
              <a:t>Выводы</a:t>
            </a:r>
          </a:p>
        </p:txBody>
      </p:sp>
      <p:sp>
        <p:nvSpPr>
          <p:cNvPr id="29" name="Объект 2"/>
          <p:cNvSpPr>
            <a:spLocks noGrp="1"/>
          </p:cNvSpPr>
          <p:nvPr>
            <p:ph idx="30" hasCustomPrompt="1"/>
          </p:nvPr>
        </p:nvSpPr>
        <p:spPr>
          <a:xfrm>
            <a:off x="272378" y="4092979"/>
            <a:ext cx="7910569" cy="439039"/>
          </a:xfrm>
          <a:solidFill>
            <a:schemeClr val="bg1"/>
          </a:solidFill>
        </p:spPr>
        <p:txBody>
          <a:bodyPr numCol="1">
            <a:normAutofit/>
          </a:bodyPr>
          <a:lstStyle>
            <a:lvl1pPr marL="0" indent="0" algn="l">
              <a:buNone/>
              <a:defRPr lang="ru-RU" sz="1400" b="0" kern="1200" cap="none" spc="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легенда</a:t>
            </a:r>
          </a:p>
        </p:txBody>
      </p:sp>
      <p:sp>
        <p:nvSpPr>
          <p:cNvPr id="3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93148" y="114605"/>
            <a:ext cx="10000882" cy="900000"/>
          </a:xfrm>
        </p:spPr>
        <p:txBody>
          <a:bodyPr>
            <a:normAutofit/>
          </a:bodyPr>
          <a:lstStyle>
            <a:lvl1pPr algn="ctr">
              <a:defRPr sz="3600" b="1"/>
            </a:lvl1pPr>
          </a:lstStyle>
          <a:p>
            <a:r>
              <a:rPr lang="ru-RU" dirty="0"/>
              <a:t>Рынок профессиональных светильников</a:t>
            </a:r>
          </a:p>
        </p:txBody>
      </p:sp>
      <p:sp>
        <p:nvSpPr>
          <p:cNvPr id="3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81564" y="6585651"/>
            <a:ext cx="510436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862CCBF6-05E5-1A49-99E1-20499ABC9BB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4" name="Текст 12"/>
          <p:cNvSpPr>
            <a:spLocks noGrp="1"/>
          </p:cNvSpPr>
          <p:nvPr>
            <p:ph type="body" sz="quarter" idx="31" hasCustomPrompt="1"/>
          </p:nvPr>
        </p:nvSpPr>
        <p:spPr>
          <a:xfrm>
            <a:off x="1405275" y="5340843"/>
            <a:ext cx="924035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32" hasCustomPrompt="1"/>
          </p:nvPr>
        </p:nvSpPr>
        <p:spPr>
          <a:xfrm>
            <a:off x="1405275" y="5728032"/>
            <a:ext cx="924035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33" hasCustomPrompt="1"/>
          </p:nvPr>
        </p:nvSpPr>
        <p:spPr>
          <a:xfrm>
            <a:off x="1405275" y="6096557"/>
            <a:ext cx="924035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 b="1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37" name="Текст 12"/>
          <p:cNvSpPr>
            <a:spLocks noGrp="1"/>
          </p:cNvSpPr>
          <p:nvPr>
            <p:ph type="body" sz="quarter" idx="34" hasCustomPrompt="1"/>
          </p:nvPr>
        </p:nvSpPr>
        <p:spPr>
          <a:xfrm>
            <a:off x="2461409" y="5340843"/>
            <a:ext cx="924035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38" name="Текст 12"/>
          <p:cNvSpPr>
            <a:spLocks noGrp="1"/>
          </p:cNvSpPr>
          <p:nvPr>
            <p:ph type="body" sz="quarter" idx="35" hasCustomPrompt="1"/>
          </p:nvPr>
        </p:nvSpPr>
        <p:spPr>
          <a:xfrm>
            <a:off x="2461409" y="5728032"/>
            <a:ext cx="924035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39" name="Текст 12"/>
          <p:cNvSpPr>
            <a:spLocks noGrp="1"/>
          </p:cNvSpPr>
          <p:nvPr>
            <p:ph type="body" sz="quarter" idx="36" hasCustomPrompt="1"/>
          </p:nvPr>
        </p:nvSpPr>
        <p:spPr>
          <a:xfrm>
            <a:off x="2461409" y="6096557"/>
            <a:ext cx="924035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 b="1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40" name="Текст 12"/>
          <p:cNvSpPr>
            <a:spLocks noGrp="1"/>
          </p:cNvSpPr>
          <p:nvPr>
            <p:ph type="body" sz="quarter" idx="37" hasCustomPrompt="1"/>
          </p:nvPr>
        </p:nvSpPr>
        <p:spPr>
          <a:xfrm>
            <a:off x="5164387" y="5340843"/>
            <a:ext cx="924035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41" name="Текст 12"/>
          <p:cNvSpPr>
            <a:spLocks noGrp="1"/>
          </p:cNvSpPr>
          <p:nvPr>
            <p:ph type="body" sz="quarter" idx="38" hasCustomPrompt="1"/>
          </p:nvPr>
        </p:nvSpPr>
        <p:spPr>
          <a:xfrm>
            <a:off x="5164387" y="5728032"/>
            <a:ext cx="924035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42" name="Текст 12"/>
          <p:cNvSpPr>
            <a:spLocks noGrp="1"/>
          </p:cNvSpPr>
          <p:nvPr>
            <p:ph type="body" sz="quarter" idx="39" hasCustomPrompt="1"/>
          </p:nvPr>
        </p:nvSpPr>
        <p:spPr>
          <a:xfrm>
            <a:off x="5164387" y="6096557"/>
            <a:ext cx="924035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 b="1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43" name="Текст 12"/>
          <p:cNvSpPr>
            <a:spLocks noGrp="1"/>
          </p:cNvSpPr>
          <p:nvPr>
            <p:ph type="body" sz="quarter" idx="40" hasCustomPrompt="1"/>
          </p:nvPr>
        </p:nvSpPr>
        <p:spPr>
          <a:xfrm>
            <a:off x="6211743" y="5340843"/>
            <a:ext cx="924035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44" name="Текст 12"/>
          <p:cNvSpPr>
            <a:spLocks noGrp="1"/>
          </p:cNvSpPr>
          <p:nvPr>
            <p:ph type="body" sz="quarter" idx="41" hasCustomPrompt="1"/>
          </p:nvPr>
        </p:nvSpPr>
        <p:spPr>
          <a:xfrm>
            <a:off x="6211743" y="5728032"/>
            <a:ext cx="924035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45" name="Текст 12"/>
          <p:cNvSpPr>
            <a:spLocks noGrp="1"/>
          </p:cNvSpPr>
          <p:nvPr>
            <p:ph type="body" sz="quarter" idx="42" hasCustomPrompt="1"/>
          </p:nvPr>
        </p:nvSpPr>
        <p:spPr>
          <a:xfrm>
            <a:off x="6211743" y="6096557"/>
            <a:ext cx="924035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 b="1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46" name="Текст 12"/>
          <p:cNvSpPr>
            <a:spLocks noGrp="1"/>
          </p:cNvSpPr>
          <p:nvPr>
            <p:ph type="body" sz="quarter" idx="43" hasCustomPrompt="1"/>
          </p:nvPr>
        </p:nvSpPr>
        <p:spPr>
          <a:xfrm>
            <a:off x="7267877" y="5340843"/>
            <a:ext cx="924035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47" name="Текст 12"/>
          <p:cNvSpPr>
            <a:spLocks noGrp="1"/>
          </p:cNvSpPr>
          <p:nvPr>
            <p:ph type="body" sz="quarter" idx="44" hasCustomPrompt="1"/>
          </p:nvPr>
        </p:nvSpPr>
        <p:spPr>
          <a:xfrm>
            <a:off x="7267877" y="5728032"/>
            <a:ext cx="924035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48" name="Текст 12"/>
          <p:cNvSpPr>
            <a:spLocks noGrp="1"/>
          </p:cNvSpPr>
          <p:nvPr>
            <p:ph type="body" sz="quarter" idx="45" hasCustomPrompt="1"/>
          </p:nvPr>
        </p:nvSpPr>
        <p:spPr>
          <a:xfrm>
            <a:off x="7267877" y="6096557"/>
            <a:ext cx="924035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 b="1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49" name="Текст 12"/>
          <p:cNvSpPr>
            <a:spLocks noGrp="1"/>
          </p:cNvSpPr>
          <p:nvPr>
            <p:ph type="body" sz="quarter" idx="46" hasCustomPrompt="1"/>
          </p:nvPr>
        </p:nvSpPr>
        <p:spPr>
          <a:xfrm>
            <a:off x="321296" y="4606299"/>
            <a:ext cx="3083604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млн штук</a:t>
            </a:r>
          </a:p>
        </p:txBody>
      </p:sp>
      <p:sp>
        <p:nvSpPr>
          <p:cNvPr id="50" name="Текст 12"/>
          <p:cNvSpPr>
            <a:spLocks noGrp="1"/>
          </p:cNvSpPr>
          <p:nvPr>
            <p:ph type="body" sz="quarter" idx="47" hasCustomPrompt="1"/>
          </p:nvPr>
        </p:nvSpPr>
        <p:spPr>
          <a:xfrm>
            <a:off x="5150322" y="4606299"/>
            <a:ext cx="3052081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млрд рублей</a:t>
            </a:r>
          </a:p>
        </p:txBody>
      </p:sp>
      <p:sp>
        <p:nvSpPr>
          <p:cNvPr id="51" name="Объект 2"/>
          <p:cNvSpPr>
            <a:spLocks noGrp="1"/>
          </p:cNvSpPr>
          <p:nvPr>
            <p:ph idx="48"/>
          </p:nvPr>
        </p:nvSpPr>
        <p:spPr>
          <a:xfrm>
            <a:off x="270901" y="1305370"/>
            <a:ext cx="7914828" cy="2776230"/>
          </a:xfrm>
        </p:spPr>
        <p:txBody>
          <a:bodyPr numCol="1"/>
          <a:lstStyle>
            <a:lvl1pPr marL="0" indent="0" algn="ctr">
              <a:buNone/>
              <a:defRPr lang="ru-RU" sz="2800" b="1" kern="1200" cap="none" spc="0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6"/>
                  </a:fgClr>
                  <a:bgClr>
                    <a:schemeClr val="bg1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ru-RU" dirty="0"/>
          </a:p>
        </p:txBody>
      </p:sp>
      <p:sp>
        <p:nvSpPr>
          <p:cNvPr id="52" name="TextBox 51"/>
          <p:cNvSpPr txBox="1"/>
          <p:nvPr userDrawn="1"/>
        </p:nvSpPr>
        <p:spPr>
          <a:xfrm>
            <a:off x="270901" y="815258"/>
            <a:ext cx="3960000" cy="49011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ru-RU" b="1" dirty="0"/>
              <a:t>Количественная оценка</a:t>
            </a:r>
          </a:p>
        </p:txBody>
      </p:sp>
      <p:sp>
        <p:nvSpPr>
          <p:cNvPr id="53" name="TextBox 52"/>
          <p:cNvSpPr txBox="1"/>
          <p:nvPr userDrawn="1"/>
        </p:nvSpPr>
        <p:spPr>
          <a:xfrm>
            <a:off x="4249683" y="815258"/>
            <a:ext cx="3960000" cy="49011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ru-RU" b="1" dirty="0"/>
              <a:t>Стоимостная оценка</a:t>
            </a:r>
          </a:p>
        </p:txBody>
      </p:sp>
      <p:cxnSp>
        <p:nvCxnSpPr>
          <p:cNvPr id="54" name="Прямая соединительная линия 53"/>
          <p:cNvCxnSpPr/>
          <p:nvPr userDrawn="1"/>
        </p:nvCxnSpPr>
        <p:spPr>
          <a:xfrm>
            <a:off x="8209683" y="1607290"/>
            <a:ext cx="3594748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 userDrawn="1"/>
        </p:nvCxnSpPr>
        <p:spPr>
          <a:xfrm>
            <a:off x="8209683" y="1137003"/>
            <a:ext cx="3594748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640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901" y="1029179"/>
            <a:ext cx="6793288" cy="3838458"/>
          </a:xfrm>
        </p:spPr>
        <p:txBody>
          <a:bodyPr numCol="1"/>
          <a:lstStyle>
            <a:lvl1pPr marL="0" indent="0" algn="ctr">
              <a:buNone/>
              <a:defRPr lang="ru-RU" sz="2800" b="1" kern="1200" cap="none" spc="0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6"/>
                  </a:fgClr>
                  <a:bgClr>
                    <a:schemeClr val="bg1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ru-RU" dirty="0"/>
          </a:p>
        </p:txBody>
      </p:sp>
      <p:pic>
        <p:nvPicPr>
          <p:cNvPr id="7" name="Picture 6" descr="полоса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652526"/>
            <a:ext cx="12192000" cy="20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9134764" y="6651856"/>
            <a:ext cx="3057236" cy="206144"/>
          </a:xfrm>
          <a:prstGeom prst="rect">
            <a:avLst/>
          </a:prstGeom>
          <a:solidFill>
            <a:srgbClr val="E02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hlinkClick r:id="rId3"/>
          </p:cNvPr>
          <p:cNvSpPr txBox="1"/>
          <p:nvPr userDrawn="1"/>
        </p:nvSpPr>
        <p:spPr>
          <a:xfrm>
            <a:off x="9125854" y="6585651"/>
            <a:ext cx="1768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www.lbconsulting.ru</a:t>
            </a:r>
            <a:endParaRPr lang="ru-RU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Picture 3" descr="D:\Елена\Light Business Consulting\презентация\расчлененка\logo2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13958" y="-60025"/>
            <a:ext cx="1028095" cy="1087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46257829"/>
              </p:ext>
            </p:extLst>
          </p:nvPr>
        </p:nvGraphicFramePr>
        <p:xfrm>
          <a:off x="7085394" y="3366270"/>
          <a:ext cx="4741499" cy="2966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678412">
                  <a:extLst>
                    <a:ext uri="{9D8B030D-6E8A-4147-A177-3AD203B41FA5}">
                      <a16:colId xmlns:a16="http://schemas.microsoft.com/office/drawing/2014/main" val="3559791093"/>
                    </a:ext>
                  </a:extLst>
                </a:gridCol>
                <a:gridCol w="1021029">
                  <a:extLst>
                    <a:ext uri="{9D8B030D-6E8A-4147-A177-3AD203B41FA5}">
                      <a16:colId xmlns:a16="http://schemas.microsoft.com/office/drawing/2014/main" val="1918964899"/>
                    </a:ext>
                  </a:extLst>
                </a:gridCol>
                <a:gridCol w="1021029">
                  <a:extLst>
                    <a:ext uri="{9D8B030D-6E8A-4147-A177-3AD203B41FA5}">
                      <a16:colId xmlns:a16="http://schemas.microsoft.com/office/drawing/2014/main" val="778573753"/>
                    </a:ext>
                  </a:extLst>
                </a:gridCol>
                <a:gridCol w="1021029">
                  <a:extLst>
                    <a:ext uri="{9D8B030D-6E8A-4147-A177-3AD203B41FA5}">
                      <a16:colId xmlns:a16="http://schemas.microsoft.com/office/drawing/2014/main" val="1780928617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Доля, %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35829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201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20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201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667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0232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83087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7510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186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214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2833769"/>
                  </a:ext>
                </a:extLst>
              </a:tr>
            </a:tbl>
          </a:graphicData>
        </a:graphic>
      </p:graphicFrame>
      <p:sp>
        <p:nvSpPr>
          <p:cNvPr id="25" name="Текст 12"/>
          <p:cNvSpPr>
            <a:spLocks noGrp="1"/>
          </p:cNvSpPr>
          <p:nvPr>
            <p:ph type="body" sz="quarter" idx="26" hasCustomPrompt="1"/>
          </p:nvPr>
        </p:nvSpPr>
        <p:spPr>
          <a:xfrm>
            <a:off x="7125816" y="4140010"/>
            <a:ext cx="1592154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6" name="Текст 12"/>
          <p:cNvSpPr>
            <a:spLocks noGrp="1"/>
          </p:cNvSpPr>
          <p:nvPr>
            <p:ph type="body" sz="quarter" idx="27" hasCustomPrompt="1"/>
          </p:nvPr>
        </p:nvSpPr>
        <p:spPr>
          <a:xfrm>
            <a:off x="7125816" y="4520033"/>
            <a:ext cx="1592154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7" name="Текст 12"/>
          <p:cNvSpPr>
            <a:spLocks noGrp="1"/>
          </p:cNvSpPr>
          <p:nvPr>
            <p:ph type="body" sz="quarter" idx="28" hasCustomPrompt="1"/>
          </p:nvPr>
        </p:nvSpPr>
        <p:spPr>
          <a:xfrm>
            <a:off x="7125816" y="4902903"/>
            <a:ext cx="1592154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 b="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8" name="Объект 2"/>
          <p:cNvSpPr>
            <a:spLocks noGrp="1"/>
          </p:cNvSpPr>
          <p:nvPr>
            <p:ph idx="29" hasCustomPrompt="1"/>
          </p:nvPr>
        </p:nvSpPr>
        <p:spPr>
          <a:xfrm>
            <a:off x="7085394" y="1618307"/>
            <a:ext cx="4708021" cy="1747963"/>
          </a:xfrm>
          <a:solidFill>
            <a:schemeClr val="bg1"/>
          </a:solidFill>
        </p:spPr>
        <p:txBody>
          <a:bodyPr numCol="1">
            <a:normAutofit/>
          </a:bodyPr>
          <a:lstStyle>
            <a:lvl1pPr marL="0" indent="0" algn="l">
              <a:buNone/>
              <a:defRPr lang="ru-RU" sz="1400" b="0" kern="1200" cap="none" spc="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Выводы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206861" y="1138176"/>
            <a:ext cx="3118945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ru-RU" sz="2800" b="1" kern="1200" cap="none" spc="0" noProof="0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6"/>
                  </a:fgClr>
                  <a:bgClr>
                    <a:schemeClr val="bg1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charset="0"/>
                <a:ea typeface="ＭＳ Ｐゴシック" charset="0"/>
                <a:cs typeface="ＭＳ Ｐゴシック" charset="0"/>
              </a:rPr>
              <a:t>Выводы</a:t>
            </a:r>
          </a:p>
        </p:txBody>
      </p:sp>
      <p:sp>
        <p:nvSpPr>
          <p:cNvPr id="29" name="Объект 2"/>
          <p:cNvSpPr>
            <a:spLocks noGrp="1"/>
          </p:cNvSpPr>
          <p:nvPr>
            <p:ph idx="30" hasCustomPrompt="1"/>
          </p:nvPr>
        </p:nvSpPr>
        <p:spPr>
          <a:xfrm>
            <a:off x="272379" y="4903064"/>
            <a:ext cx="6791810" cy="1421134"/>
          </a:xfrm>
          <a:solidFill>
            <a:schemeClr val="bg1"/>
          </a:solidFill>
        </p:spPr>
        <p:txBody>
          <a:bodyPr numCol="1">
            <a:normAutofit/>
          </a:bodyPr>
          <a:lstStyle>
            <a:lvl1pPr marL="0" indent="0" algn="l">
              <a:buNone/>
              <a:defRPr lang="ru-RU" sz="1400" b="0" kern="1200" cap="none" spc="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легенда</a:t>
            </a:r>
          </a:p>
        </p:txBody>
      </p:sp>
      <p:sp>
        <p:nvSpPr>
          <p:cNvPr id="3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93148" y="114605"/>
            <a:ext cx="10000882" cy="900000"/>
          </a:xfrm>
        </p:spPr>
        <p:txBody>
          <a:bodyPr>
            <a:normAutofit/>
          </a:bodyPr>
          <a:lstStyle>
            <a:lvl1pPr algn="ctr">
              <a:defRPr sz="3600" b="1"/>
            </a:lvl1pPr>
          </a:lstStyle>
          <a:p>
            <a:r>
              <a:rPr lang="ru-RU" dirty="0"/>
              <a:t>Рынок профессиональных светильников</a:t>
            </a:r>
          </a:p>
        </p:txBody>
      </p:sp>
      <p:sp>
        <p:nvSpPr>
          <p:cNvPr id="3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81564" y="6585651"/>
            <a:ext cx="510436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862CCBF6-05E5-1A49-99E1-20499ABC9BB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0" name="Текст 12"/>
          <p:cNvSpPr>
            <a:spLocks noGrp="1"/>
          </p:cNvSpPr>
          <p:nvPr>
            <p:ph type="body" sz="quarter" idx="37" hasCustomPrompt="1"/>
          </p:nvPr>
        </p:nvSpPr>
        <p:spPr>
          <a:xfrm>
            <a:off x="8790403" y="4138623"/>
            <a:ext cx="924035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41" name="Текст 12"/>
          <p:cNvSpPr>
            <a:spLocks noGrp="1"/>
          </p:cNvSpPr>
          <p:nvPr>
            <p:ph type="body" sz="quarter" idx="38" hasCustomPrompt="1"/>
          </p:nvPr>
        </p:nvSpPr>
        <p:spPr>
          <a:xfrm>
            <a:off x="8790403" y="4525812"/>
            <a:ext cx="924035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42" name="Текст 12"/>
          <p:cNvSpPr>
            <a:spLocks noGrp="1"/>
          </p:cNvSpPr>
          <p:nvPr>
            <p:ph type="body" sz="quarter" idx="39" hasCustomPrompt="1"/>
          </p:nvPr>
        </p:nvSpPr>
        <p:spPr>
          <a:xfrm>
            <a:off x="8790403" y="4894337"/>
            <a:ext cx="924035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 b="0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43" name="Текст 12"/>
          <p:cNvSpPr>
            <a:spLocks noGrp="1"/>
          </p:cNvSpPr>
          <p:nvPr>
            <p:ph type="body" sz="quarter" idx="40" hasCustomPrompt="1"/>
          </p:nvPr>
        </p:nvSpPr>
        <p:spPr>
          <a:xfrm>
            <a:off x="9837759" y="4138623"/>
            <a:ext cx="924035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44" name="Текст 12"/>
          <p:cNvSpPr>
            <a:spLocks noGrp="1"/>
          </p:cNvSpPr>
          <p:nvPr>
            <p:ph type="body" sz="quarter" idx="41" hasCustomPrompt="1"/>
          </p:nvPr>
        </p:nvSpPr>
        <p:spPr>
          <a:xfrm>
            <a:off x="9837759" y="4525812"/>
            <a:ext cx="924035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45" name="Текст 12"/>
          <p:cNvSpPr>
            <a:spLocks noGrp="1"/>
          </p:cNvSpPr>
          <p:nvPr>
            <p:ph type="body" sz="quarter" idx="42" hasCustomPrompt="1"/>
          </p:nvPr>
        </p:nvSpPr>
        <p:spPr>
          <a:xfrm>
            <a:off x="9837759" y="4894337"/>
            <a:ext cx="924035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 b="0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46" name="Текст 12"/>
          <p:cNvSpPr>
            <a:spLocks noGrp="1"/>
          </p:cNvSpPr>
          <p:nvPr>
            <p:ph type="body" sz="quarter" idx="43" hasCustomPrompt="1"/>
          </p:nvPr>
        </p:nvSpPr>
        <p:spPr>
          <a:xfrm>
            <a:off x="10893893" y="4138623"/>
            <a:ext cx="924035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47" name="Текст 12"/>
          <p:cNvSpPr>
            <a:spLocks noGrp="1"/>
          </p:cNvSpPr>
          <p:nvPr>
            <p:ph type="body" sz="quarter" idx="44" hasCustomPrompt="1"/>
          </p:nvPr>
        </p:nvSpPr>
        <p:spPr>
          <a:xfrm>
            <a:off x="10893893" y="4525812"/>
            <a:ext cx="924035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48" name="Текст 12"/>
          <p:cNvSpPr>
            <a:spLocks noGrp="1"/>
          </p:cNvSpPr>
          <p:nvPr>
            <p:ph type="body" sz="quarter" idx="45" hasCustomPrompt="1"/>
          </p:nvPr>
        </p:nvSpPr>
        <p:spPr>
          <a:xfrm>
            <a:off x="10893893" y="4894337"/>
            <a:ext cx="924035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 b="0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49" name="Текст 12"/>
          <p:cNvSpPr>
            <a:spLocks noGrp="1"/>
          </p:cNvSpPr>
          <p:nvPr>
            <p:ph type="body" sz="quarter" idx="46" hasCustomPrompt="1"/>
          </p:nvPr>
        </p:nvSpPr>
        <p:spPr>
          <a:xfrm>
            <a:off x="7125816" y="5271428"/>
            <a:ext cx="1592154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0" name="Текст 12"/>
          <p:cNvSpPr>
            <a:spLocks noGrp="1"/>
          </p:cNvSpPr>
          <p:nvPr>
            <p:ph type="body" sz="quarter" idx="47" hasCustomPrompt="1"/>
          </p:nvPr>
        </p:nvSpPr>
        <p:spPr>
          <a:xfrm>
            <a:off x="7125816" y="5654298"/>
            <a:ext cx="1592154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 b="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1" name="Текст 12"/>
          <p:cNvSpPr>
            <a:spLocks noGrp="1"/>
          </p:cNvSpPr>
          <p:nvPr>
            <p:ph type="body" sz="quarter" idx="48" hasCustomPrompt="1"/>
          </p:nvPr>
        </p:nvSpPr>
        <p:spPr>
          <a:xfrm>
            <a:off x="8790403" y="5277207"/>
            <a:ext cx="924035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52" name="Текст 12"/>
          <p:cNvSpPr>
            <a:spLocks noGrp="1"/>
          </p:cNvSpPr>
          <p:nvPr>
            <p:ph type="body" sz="quarter" idx="49" hasCustomPrompt="1"/>
          </p:nvPr>
        </p:nvSpPr>
        <p:spPr>
          <a:xfrm>
            <a:off x="8790403" y="5645732"/>
            <a:ext cx="924035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 b="0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53" name="Текст 12"/>
          <p:cNvSpPr>
            <a:spLocks noGrp="1"/>
          </p:cNvSpPr>
          <p:nvPr>
            <p:ph type="body" sz="quarter" idx="50" hasCustomPrompt="1"/>
          </p:nvPr>
        </p:nvSpPr>
        <p:spPr>
          <a:xfrm>
            <a:off x="9837759" y="5277207"/>
            <a:ext cx="924035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54" name="Текст 12"/>
          <p:cNvSpPr>
            <a:spLocks noGrp="1"/>
          </p:cNvSpPr>
          <p:nvPr>
            <p:ph type="body" sz="quarter" idx="51" hasCustomPrompt="1"/>
          </p:nvPr>
        </p:nvSpPr>
        <p:spPr>
          <a:xfrm>
            <a:off x="9837759" y="5645732"/>
            <a:ext cx="924035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 b="0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55" name="Текст 12"/>
          <p:cNvSpPr>
            <a:spLocks noGrp="1"/>
          </p:cNvSpPr>
          <p:nvPr>
            <p:ph type="body" sz="quarter" idx="52" hasCustomPrompt="1"/>
          </p:nvPr>
        </p:nvSpPr>
        <p:spPr>
          <a:xfrm>
            <a:off x="10893893" y="5277207"/>
            <a:ext cx="924035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56" name="Текст 12"/>
          <p:cNvSpPr>
            <a:spLocks noGrp="1"/>
          </p:cNvSpPr>
          <p:nvPr>
            <p:ph type="body" sz="quarter" idx="53" hasCustomPrompt="1"/>
          </p:nvPr>
        </p:nvSpPr>
        <p:spPr>
          <a:xfrm>
            <a:off x="10893893" y="5645732"/>
            <a:ext cx="924035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 b="0"/>
            </a:lvl1pPr>
          </a:lstStyle>
          <a:p>
            <a:pPr lvl="0"/>
            <a:r>
              <a:rPr lang="ru-RU" dirty="0"/>
              <a:t>1 125</a:t>
            </a:r>
          </a:p>
        </p:txBody>
      </p:sp>
      <p:cxnSp>
        <p:nvCxnSpPr>
          <p:cNvPr id="35" name="Прямая соединительная линия 34"/>
          <p:cNvCxnSpPr/>
          <p:nvPr userDrawn="1"/>
        </p:nvCxnSpPr>
        <p:spPr>
          <a:xfrm>
            <a:off x="7085394" y="1607290"/>
            <a:ext cx="4719037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 userDrawn="1"/>
        </p:nvCxnSpPr>
        <p:spPr>
          <a:xfrm>
            <a:off x="7085394" y="1072074"/>
            <a:ext cx="4719037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Текст 12"/>
          <p:cNvSpPr>
            <a:spLocks noGrp="1"/>
          </p:cNvSpPr>
          <p:nvPr>
            <p:ph type="body" sz="quarter" idx="54" hasCustomPrompt="1"/>
          </p:nvPr>
        </p:nvSpPr>
        <p:spPr>
          <a:xfrm>
            <a:off x="7125816" y="6019193"/>
            <a:ext cx="1592154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 b="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7" name="Текст 12"/>
          <p:cNvSpPr>
            <a:spLocks noGrp="1"/>
          </p:cNvSpPr>
          <p:nvPr>
            <p:ph type="body" sz="quarter" idx="55" hasCustomPrompt="1"/>
          </p:nvPr>
        </p:nvSpPr>
        <p:spPr>
          <a:xfrm>
            <a:off x="8790403" y="6010627"/>
            <a:ext cx="924035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 b="0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58" name="Текст 12"/>
          <p:cNvSpPr>
            <a:spLocks noGrp="1"/>
          </p:cNvSpPr>
          <p:nvPr>
            <p:ph type="body" sz="quarter" idx="56" hasCustomPrompt="1"/>
          </p:nvPr>
        </p:nvSpPr>
        <p:spPr>
          <a:xfrm>
            <a:off x="9837759" y="6010627"/>
            <a:ext cx="924035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 b="0"/>
            </a:lvl1pPr>
          </a:lstStyle>
          <a:p>
            <a:pPr lvl="0"/>
            <a:r>
              <a:rPr lang="ru-RU" dirty="0"/>
              <a:t>1 125</a:t>
            </a:r>
          </a:p>
        </p:txBody>
      </p:sp>
      <p:sp>
        <p:nvSpPr>
          <p:cNvPr id="59" name="Текст 12"/>
          <p:cNvSpPr>
            <a:spLocks noGrp="1"/>
          </p:cNvSpPr>
          <p:nvPr>
            <p:ph type="body" sz="quarter" idx="57" hasCustomPrompt="1"/>
          </p:nvPr>
        </p:nvSpPr>
        <p:spPr>
          <a:xfrm>
            <a:off x="10893893" y="6010627"/>
            <a:ext cx="924035" cy="265112"/>
          </a:xfrm>
        </p:spPr>
        <p:txBody>
          <a:bodyPr>
            <a:normAutofit/>
          </a:bodyPr>
          <a:lstStyle>
            <a:lvl1pPr marL="0" indent="0" algn="ctr">
              <a:buNone/>
              <a:defRPr sz="1200" b="0"/>
            </a:lvl1pPr>
          </a:lstStyle>
          <a:p>
            <a:pPr lvl="0"/>
            <a:r>
              <a:rPr lang="ru-RU" dirty="0"/>
              <a:t>1 125</a:t>
            </a:r>
          </a:p>
        </p:txBody>
      </p:sp>
    </p:spTree>
    <p:extLst>
      <p:ext uri="{BB962C8B-B14F-4D97-AF65-F5344CB8AC3E}">
        <p14:creationId xmlns:p14="http://schemas.microsoft.com/office/powerpoint/2010/main" val="195005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руктура С указанием рост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901" y="1504716"/>
            <a:ext cx="11541438" cy="2762869"/>
          </a:xfrm>
        </p:spPr>
        <p:txBody>
          <a:bodyPr numCol="1"/>
          <a:lstStyle>
            <a:lvl1pPr marL="0" indent="0" algn="ctr">
              <a:buNone/>
              <a:defRPr lang="ru-RU" sz="2800" b="1" kern="1200" cap="none" spc="0" dirty="0" smtClean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6"/>
                  </a:fgClr>
                  <a:bgClr>
                    <a:schemeClr val="bg1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ru-RU" dirty="0"/>
          </a:p>
        </p:txBody>
      </p:sp>
      <p:pic>
        <p:nvPicPr>
          <p:cNvPr id="7" name="Picture 6" descr="полоса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652526"/>
            <a:ext cx="12192000" cy="20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9134764" y="6651856"/>
            <a:ext cx="3057236" cy="206144"/>
          </a:xfrm>
          <a:prstGeom prst="rect">
            <a:avLst/>
          </a:prstGeom>
          <a:solidFill>
            <a:srgbClr val="E02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hlinkClick r:id="rId3"/>
          </p:cNvPr>
          <p:cNvSpPr txBox="1"/>
          <p:nvPr userDrawn="1"/>
        </p:nvSpPr>
        <p:spPr>
          <a:xfrm>
            <a:off x="9125854" y="6585651"/>
            <a:ext cx="1768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www.lbconsulting.ru</a:t>
            </a:r>
            <a:endParaRPr lang="ru-RU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Picture 3" descr="D:\Елена\Light Business Consulting\презентация\расчлененка\logo2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13958" y="-60025"/>
            <a:ext cx="1028095" cy="1087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 userDrawn="1"/>
        </p:nvSpPr>
        <p:spPr>
          <a:xfrm>
            <a:off x="5262282" y="4290548"/>
            <a:ext cx="1583728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ru-RU" sz="2800" b="1" kern="1200" cap="none" spc="0" noProof="0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6"/>
                  </a:fgClr>
                  <a:bgClr>
                    <a:schemeClr val="bg1"/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charset="0"/>
                <a:ea typeface="ＭＳ Ｐゴシック" charset="0"/>
                <a:cs typeface="ＭＳ Ｐゴシック" charset="0"/>
              </a:rPr>
              <a:t>Выводы</a:t>
            </a:r>
          </a:p>
        </p:txBody>
      </p:sp>
      <p:sp>
        <p:nvSpPr>
          <p:cNvPr id="32" name="Объект 2"/>
          <p:cNvSpPr>
            <a:spLocks noGrp="1"/>
          </p:cNvSpPr>
          <p:nvPr>
            <p:ph idx="29" hasCustomPrompt="1"/>
          </p:nvPr>
        </p:nvSpPr>
        <p:spPr>
          <a:xfrm>
            <a:off x="270901" y="4776774"/>
            <a:ext cx="5760000" cy="1566081"/>
          </a:xfrm>
        </p:spPr>
        <p:txBody>
          <a:bodyPr numCol="1">
            <a:normAutofit/>
          </a:bodyPr>
          <a:lstStyle>
            <a:lvl1pPr marL="342900" indent="-342900" algn="l">
              <a:buFont typeface="+mj-lt"/>
              <a:buAutoNum type="arabicPeriod"/>
              <a:defRPr lang="ru-RU" sz="1400" b="0" kern="1200" cap="none" spc="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Вывод</a:t>
            </a:r>
          </a:p>
        </p:txBody>
      </p:sp>
      <p:sp>
        <p:nvSpPr>
          <p:cNvPr id="33" name="Объект 2"/>
          <p:cNvSpPr>
            <a:spLocks noGrp="1"/>
          </p:cNvSpPr>
          <p:nvPr>
            <p:ph idx="30" hasCustomPrompt="1"/>
          </p:nvPr>
        </p:nvSpPr>
        <p:spPr>
          <a:xfrm>
            <a:off x="6052339" y="4776104"/>
            <a:ext cx="5760000" cy="1566081"/>
          </a:xfrm>
        </p:spPr>
        <p:txBody>
          <a:bodyPr numCol="1">
            <a:normAutofit/>
          </a:bodyPr>
          <a:lstStyle>
            <a:lvl1pPr marL="342900" indent="-342900" algn="l">
              <a:buFont typeface="+mj-lt"/>
              <a:buAutoNum type="arabicPeriod"/>
              <a:defRPr lang="ru-RU" sz="1400" b="0" kern="1200" cap="none" spc="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Вывод</a:t>
            </a:r>
          </a:p>
        </p:txBody>
      </p:sp>
      <p:sp>
        <p:nvSpPr>
          <p:cNvPr id="1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93148" y="114605"/>
            <a:ext cx="10000882" cy="900000"/>
          </a:xfrm>
        </p:spPr>
        <p:txBody>
          <a:bodyPr>
            <a:normAutofit/>
          </a:bodyPr>
          <a:lstStyle>
            <a:lvl1pPr algn="ctr">
              <a:defRPr sz="3600" b="1"/>
            </a:lvl1pPr>
          </a:lstStyle>
          <a:p>
            <a:r>
              <a:rPr lang="ru-RU" dirty="0"/>
              <a:t>Рынок профессиональных светильников</a:t>
            </a:r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81564" y="6585651"/>
            <a:ext cx="510436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862CCBF6-05E5-1A49-99E1-20499ABC9BB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270901" y="4280567"/>
            <a:ext cx="5054134" cy="49011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ru-RU" b="1" dirty="0"/>
              <a:t>Количественная оценка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6846009" y="4280567"/>
            <a:ext cx="4966329" cy="49011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ru-RU" b="1" dirty="0"/>
              <a:t>Стоимостная оценка</a:t>
            </a:r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>
            <a:off x="270901" y="4280567"/>
            <a:ext cx="11541437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 userDrawn="1"/>
        </p:nvCxnSpPr>
        <p:spPr>
          <a:xfrm>
            <a:off x="270901" y="4770679"/>
            <a:ext cx="11541437" cy="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270901" y="815258"/>
            <a:ext cx="5054134" cy="49011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ru-RU" b="1" dirty="0"/>
              <a:t>Количественная оценка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7888077" y="815258"/>
            <a:ext cx="3924261" cy="490112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ru-RU" b="1" dirty="0"/>
              <a:t>Стоимостная оценка</a:t>
            </a:r>
          </a:p>
        </p:txBody>
      </p:sp>
    </p:spTree>
    <p:extLst>
      <p:ext uri="{BB962C8B-B14F-4D97-AF65-F5344CB8AC3E}">
        <p14:creationId xmlns:p14="http://schemas.microsoft.com/office/powerpoint/2010/main" val="77397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hyperlink" Target="http://www.lbconsulting.ru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7" name="Picture 6" descr="полоса.jpg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652526"/>
            <a:ext cx="12192000" cy="205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9134764" y="6651856"/>
            <a:ext cx="3057236" cy="206144"/>
          </a:xfrm>
          <a:prstGeom prst="rect">
            <a:avLst/>
          </a:prstGeom>
          <a:solidFill>
            <a:srgbClr val="E022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hlinkClick r:id="rId19"/>
          </p:cNvPr>
          <p:cNvSpPr txBox="1"/>
          <p:nvPr userDrawn="1"/>
        </p:nvSpPr>
        <p:spPr>
          <a:xfrm>
            <a:off x="9125854" y="6585651"/>
            <a:ext cx="1768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www.lbconsulting.ru</a:t>
            </a:r>
            <a:endParaRPr lang="ru-RU" sz="1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Номер слайда 5"/>
          <p:cNvSpPr txBox="1">
            <a:spLocks/>
          </p:cNvSpPr>
          <p:nvPr userDrawn="1"/>
        </p:nvSpPr>
        <p:spPr>
          <a:xfrm>
            <a:off x="10894029" y="6559694"/>
            <a:ext cx="1267955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2CCBF6-05E5-1A49-99E1-20499ABC9BBD}" type="slidenum">
              <a:rPr lang="ru-RU" sz="1600" baseline="0" smtClean="0"/>
              <a:pPr algn="r"/>
              <a:t>‹#›</a:t>
            </a:fld>
            <a:endParaRPr lang="ru-RU" sz="1600" baseline="0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240530" y="6579986"/>
            <a:ext cx="52537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bg2">
                    <a:lumMod val="90000"/>
                  </a:schemeClr>
                </a:solidFill>
              </a:rPr>
              <a:t>индивидуальная</a:t>
            </a:r>
            <a:r>
              <a:rPr lang="ru-RU" sz="1600" baseline="0" dirty="0">
                <a:solidFill>
                  <a:schemeClr val="bg2">
                    <a:lumMod val="90000"/>
                  </a:schemeClr>
                </a:solidFill>
              </a:rPr>
              <a:t> копия компании «Световые технологии»</a:t>
            </a:r>
            <a:endParaRPr lang="ru-RU" sz="16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599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0" r:id="rId3"/>
    <p:sldLayoutId id="2147483660" r:id="rId4"/>
    <p:sldLayoutId id="2147483667" r:id="rId5"/>
    <p:sldLayoutId id="2147483661" r:id="rId6"/>
    <p:sldLayoutId id="2147483676" r:id="rId7"/>
    <p:sldLayoutId id="2147483673" r:id="rId8"/>
    <p:sldLayoutId id="2147483672" r:id="rId9"/>
    <p:sldLayoutId id="2147483677" r:id="rId10"/>
    <p:sldLayoutId id="2147483679" r:id="rId11"/>
    <p:sldLayoutId id="2147483678" r:id="rId12"/>
    <p:sldLayoutId id="2147483675" r:id="rId13"/>
    <p:sldLayoutId id="2147483681" r:id="rId14"/>
    <p:sldLayoutId id="2147483674" r:id="rId15"/>
    <p:sldLayoutId id="2147483671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chart" Target="../charts/chart4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image" Target="../media/image21.png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chart" Target="../charts/chart1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chart" Target="../charts/chart16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chart" Target="../charts/chart20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63821" y="2770539"/>
            <a:ext cx="7352833" cy="1617342"/>
          </a:xfrm>
        </p:spPr>
        <p:txBody>
          <a:bodyPr>
            <a:normAutofit fontScale="90000"/>
          </a:bodyPr>
          <a:lstStyle/>
          <a:p>
            <a:r>
              <a:rPr lang="ru-RU" dirty="0"/>
              <a:t>Исследование рынка профессиональных светильников  РФ в 201</a:t>
            </a:r>
            <a:r>
              <a:rPr lang="en-US" dirty="0"/>
              <a:t>8</a:t>
            </a:r>
            <a:r>
              <a:rPr lang="ru-RU" dirty="0"/>
              <a:t> гг.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июнь 201</a:t>
            </a:r>
            <a:r>
              <a:rPr lang="en-US" dirty="0"/>
              <a:t>9</a:t>
            </a:r>
            <a:r>
              <a:rPr lang="ru-RU" dirty="0"/>
              <a:t> г.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B0A8A8-5CF5-434F-8C8A-25391EDC9C8B}"/>
              </a:ext>
            </a:extLst>
          </p:cNvPr>
          <p:cNvSpPr txBox="1"/>
          <p:nvPr/>
        </p:nvSpPr>
        <p:spPr>
          <a:xfrm>
            <a:off x="4242426" y="5244808"/>
            <a:ext cx="33409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ДЕМО ВЕРСИЯ</a:t>
            </a:r>
          </a:p>
        </p:txBody>
      </p:sp>
    </p:spTree>
    <p:extLst>
      <p:ext uri="{BB962C8B-B14F-4D97-AF65-F5344CB8AC3E}">
        <p14:creationId xmlns:p14="http://schemas.microsoft.com/office/powerpoint/2010/main" val="1032552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Объект 75"/>
          <p:cNvSpPr>
            <a:spLocks noGrp="1"/>
          </p:cNvSpPr>
          <p:nvPr>
            <p:ph idx="29"/>
          </p:nvPr>
        </p:nvSpPr>
        <p:spPr/>
        <p:txBody>
          <a:bodyPr>
            <a:noAutofit/>
          </a:bodyPr>
          <a:lstStyle/>
          <a:p>
            <a:r>
              <a:rPr lang="ru-RU" sz="1200" dirty="0">
                <a:latin typeface="+mn-lt"/>
              </a:rPr>
              <a:t>В 2018 г.  средняя цена светодиодных  светильников ..., при этом:</a:t>
            </a:r>
            <a:endParaRPr lang="ru-RU" sz="1200" dirty="0"/>
          </a:p>
          <a:p>
            <a:pPr>
              <a:buFont typeface="Calibri" panose="020F0502020204030204" pitchFamily="34" charset="0"/>
              <a:buChar char="−"/>
            </a:pPr>
            <a:r>
              <a:rPr lang="ru-RU" sz="1200" dirty="0">
                <a:latin typeface="+mn-lt"/>
              </a:rPr>
              <a:t>Наибольший рост цены был зафиксирован ... </a:t>
            </a:r>
          </a:p>
          <a:p>
            <a:pPr>
              <a:buFont typeface="Calibri" panose="020F0502020204030204" pitchFamily="34" charset="0"/>
              <a:buChar char="−"/>
            </a:pPr>
            <a:r>
              <a:rPr lang="ru-RU" sz="1200" dirty="0"/>
              <a:t>Наибольшее снижение цены было зафиксировано …</a:t>
            </a:r>
            <a:endParaRPr lang="ru-RU" sz="1200" dirty="0">
              <a:latin typeface="+mn-lt"/>
            </a:endParaRPr>
          </a:p>
        </p:txBody>
      </p:sp>
      <p:sp>
        <p:nvSpPr>
          <p:cNvPr id="77" name="Объект 76"/>
          <p:cNvSpPr>
            <a:spLocks noGrp="1"/>
          </p:cNvSpPr>
          <p:nvPr>
            <p:ph idx="30"/>
          </p:nvPr>
        </p:nvSpPr>
        <p:spPr/>
        <p:txBody>
          <a:bodyPr>
            <a:noAutofit/>
          </a:bodyPr>
          <a:lstStyle/>
          <a:p>
            <a:r>
              <a:rPr lang="ru-RU" sz="1200" dirty="0"/>
              <a:t>Средняя цена традиционных светильников …</a:t>
            </a:r>
          </a:p>
          <a:p>
            <a:pPr>
              <a:buFont typeface="Calibri" panose="020F0502020204030204" pitchFamily="34" charset="0"/>
              <a:buChar char="−"/>
            </a:pPr>
            <a:r>
              <a:rPr lang="ru-RU" sz="1200" dirty="0"/>
              <a:t>Наибольшее снижение средней цены показали …</a:t>
            </a:r>
          </a:p>
          <a:p>
            <a:pPr>
              <a:buFont typeface="Calibri" panose="020F0502020204030204" pitchFamily="34" charset="0"/>
              <a:buChar char="−"/>
            </a:pPr>
            <a:r>
              <a:rPr lang="ru-RU" sz="1200" dirty="0"/>
              <a:t>…</a:t>
            </a:r>
          </a:p>
        </p:txBody>
      </p:sp>
      <p:sp>
        <p:nvSpPr>
          <p:cNvPr id="75" name="Заголовок 7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Средняя цена светильников</a:t>
            </a:r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474E8A2A-1BDC-984D-B979-D5EA0BC58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CCBF6-05E5-1A49-99E1-20499ABC9BBD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06" y="1269087"/>
            <a:ext cx="11522439" cy="274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320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11"/>
          <p:cNvSpPr>
            <a:spLocks noGrp="1"/>
          </p:cNvSpPr>
          <p:nvPr>
            <p:ph idx="29"/>
          </p:nvPr>
        </p:nvSpPr>
        <p:spPr>
          <a:xfrm>
            <a:off x="270901" y="4776774"/>
            <a:ext cx="5760000" cy="1695507"/>
          </a:xfrm>
        </p:spPr>
        <p:txBody>
          <a:bodyPr>
            <a:noAutofit/>
          </a:bodyPr>
          <a:lstStyle/>
          <a:p>
            <a:r>
              <a:rPr lang="ru-RU" sz="1200" dirty="0"/>
              <a:t>В 2018 г. рост объема рынка светодиодных …</a:t>
            </a:r>
          </a:p>
          <a:p>
            <a:r>
              <a:rPr lang="ru-RU" sz="1200" dirty="0"/>
              <a:t>Причиной резкого сокращения …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30"/>
          </p:nvPr>
        </p:nvSpPr>
        <p:spPr/>
        <p:txBody>
          <a:bodyPr>
            <a:normAutofit/>
          </a:bodyPr>
          <a:lstStyle/>
          <a:p>
            <a:r>
              <a:rPr lang="ru-RU" sz="1200" dirty="0"/>
              <a:t>Общее увеличение рынка в стоимостном выражении …   было</a:t>
            </a:r>
            <a:r>
              <a:rPr lang="en-US" sz="1200" dirty="0"/>
              <a:t> </a:t>
            </a:r>
            <a:r>
              <a:rPr lang="ru-RU" sz="1200" dirty="0"/>
              <a:t>обусловлено …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Объем рынка светодиодных светильников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CCBF6-05E5-1A49-99E1-20499ABC9BBD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26" name="Объект 1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9938" y="1524000"/>
            <a:ext cx="10544175" cy="272415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1041621" y="3940385"/>
            <a:ext cx="3756010" cy="215444"/>
            <a:chOff x="1041621" y="3940385"/>
            <a:chExt cx="3756010" cy="21544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041621" y="4013860"/>
              <a:ext cx="3756010" cy="130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308646" y="3940385"/>
              <a:ext cx="32688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2016</a:t>
              </a:r>
              <a:r>
                <a:rPr lang="ru-RU" sz="800" dirty="0">
                  <a:solidFill>
                    <a:schemeClr val="bg1">
                      <a:lumMod val="50000"/>
                    </a:schemeClr>
                  </a:solidFill>
                </a:rPr>
                <a:t>                                                    2017                                                          2018</a:t>
              </a: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7967242" y="3945568"/>
            <a:ext cx="3756010" cy="215444"/>
            <a:chOff x="7967242" y="3945568"/>
            <a:chExt cx="3756010" cy="215444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7967242" y="4019043"/>
              <a:ext cx="3756010" cy="130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234267" y="3945568"/>
              <a:ext cx="268535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2016</a:t>
              </a:r>
              <a:r>
                <a:rPr lang="ru-RU" sz="800" dirty="0">
                  <a:solidFill>
                    <a:schemeClr val="bg1">
                      <a:lumMod val="50000"/>
                    </a:schemeClr>
                  </a:solidFill>
                </a:rPr>
                <a:t>                                            2017                                      2018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7797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29"/>
          </p:nvPr>
        </p:nvSpPr>
        <p:spPr/>
        <p:txBody>
          <a:bodyPr>
            <a:normAutofit/>
          </a:bodyPr>
          <a:lstStyle/>
          <a:p>
            <a:r>
              <a:rPr lang="ru-RU" dirty="0"/>
              <a:t>В 2018 г. в структуре рынка заметно выросла доля …</a:t>
            </a:r>
            <a:r>
              <a:rPr lang="en-US" dirty="0"/>
              <a:t>,</a:t>
            </a:r>
            <a:r>
              <a:rPr lang="ru-RU" dirty="0"/>
              <a:t>  сегмент увеличил  свою долю на ... </a:t>
            </a:r>
          </a:p>
          <a:p>
            <a:r>
              <a:rPr lang="ru-RU" dirty="0"/>
              <a:t>Доля сегмента … снизилась на ...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3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Структура рынка претерпела изменения в следующих сегментах:</a:t>
            </a:r>
          </a:p>
          <a:p>
            <a:r>
              <a:rPr lang="ru-RU" dirty="0"/>
              <a:t>Выросли</a:t>
            </a:r>
            <a:r>
              <a:rPr lang="en-US" dirty="0"/>
              <a:t>:</a:t>
            </a:r>
            <a:r>
              <a:rPr lang="ru-RU" dirty="0"/>
              <a:t> …</a:t>
            </a:r>
          </a:p>
          <a:p>
            <a:r>
              <a:rPr lang="ru-RU" dirty="0"/>
              <a:t>Сократились</a:t>
            </a:r>
            <a:r>
              <a:rPr lang="en-US" dirty="0"/>
              <a:t>:</a:t>
            </a:r>
            <a:r>
              <a:rPr lang="ru-RU" dirty="0"/>
              <a:t> …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Структура рынка светодиодных светильников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algn="r"/>
            <a:fld id="{862CCBF6-05E5-1A49-99E1-20499ABC9BBD}" type="slidenum">
              <a:rPr lang="ru-RU" smtClean="0"/>
              <a:pPr algn="r"/>
              <a:t>12</a:t>
            </a:fld>
            <a:endParaRPr lang="ru-RU" dirty="0"/>
          </a:p>
        </p:txBody>
      </p:sp>
      <p:pic>
        <p:nvPicPr>
          <p:cNvPr id="8" name="Объект 1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1363" y="1392237"/>
            <a:ext cx="10601325" cy="2676525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7914077" y="3828605"/>
            <a:ext cx="3756010" cy="215444"/>
            <a:chOff x="7967242" y="3945568"/>
            <a:chExt cx="3756010" cy="215444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7967242" y="4019043"/>
              <a:ext cx="3756010" cy="130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234267" y="3945568"/>
              <a:ext cx="268535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2016</a:t>
              </a:r>
              <a:r>
                <a:rPr lang="ru-RU" sz="800" dirty="0">
                  <a:solidFill>
                    <a:schemeClr val="bg1">
                      <a:lumMod val="50000"/>
                    </a:schemeClr>
                  </a:solidFill>
                </a:rPr>
                <a:t>                                            2017                                      2018</a:t>
              </a: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967190" y="3907530"/>
            <a:ext cx="3756010" cy="130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234215" y="3834055"/>
            <a:ext cx="32688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2016</a:t>
            </a:r>
            <a:r>
              <a:rPr lang="ru-RU" sz="800" dirty="0">
                <a:solidFill>
                  <a:schemeClr val="bg1">
                    <a:lumMod val="50000"/>
                  </a:schemeClr>
                </a:solidFill>
              </a:rPr>
              <a:t>                                                    2017                                                          2018</a:t>
            </a:r>
          </a:p>
        </p:txBody>
      </p:sp>
    </p:spTree>
    <p:extLst>
      <p:ext uri="{BB962C8B-B14F-4D97-AF65-F5344CB8AC3E}">
        <p14:creationId xmlns:p14="http://schemas.microsoft.com/office/powerpoint/2010/main" val="1123348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Объем рынка традиционных светильников</a:t>
            </a:r>
          </a:p>
        </p:txBody>
      </p:sp>
      <p:sp>
        <p:nvSpPr>
          <p:cNvPr id="12" name="Объект 11"/>
          <p:cNvSpPr>
            <a:spLocks noGrp="1"/>
          </p:cNvSpPr>
          <p:nvPr>
            <p:ph idx="29"/>
          </p:nvPr>
        </p:nvSpPr>
        <p:spPr/>
        <p:txBody>
          <a:bodyPr>
            <a:noAutofit/>
          </a:bodyPr>
          <a:lstStyle/>
          <a:p>
            <a:r>
              <a:rPr lang="ru-RU" dirty="0"/>
              <a:t>В 2017 г. объем …</a:t>
            </a:r>
          </a:p>
          <a:p>
            <a:r>
              <a:rPr lang="ru-RU" dirty="0"/>
              <a:t>В 2018 г. скорость …</a:t>
            </a:r>
          </a:p>
          <a:p>
            <a:r>
              <a:rPr lang="ru-RU" dirty="0"/>
              <a:t>Общее ….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30"/>
          </p:nvPr>
        </p:nvSpPr>
        <p:spPr/>
        <p:txBody>
          <a:bodyPr>
            <a:normAutofit/>
          </a:bodyPr>
          <a:lstStyle/>
          <a:p>
            <a:r>
              <a:rPr lang="ru-RU" dirty="0"/>
              <a:t>За период 2016-2018 гг. объем рынка традиционных светильников …</a:t>
            </a:r>
          </a:p>
          <a:p>
            <a:r>
              <a:rPr lang="ru-RU" dirty="0"/>
              <a:t>Объем рынка … практически по всем сегментам. Исключение составили  сегменты …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algn="r"/>
            <a:fld id="{862CCBF6-05E5-1A49-99E1-20499ABC9BBD}" type="slidenum">
              <a:rPr lang="ru-RU" smtClean="0"/>
              <a:pPr algn="r"/>
              <a:t>13</a:t>
            </a:fld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" name="Объект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938" y="1524000"/>
            <a:ext cx="10544175" cy="2724150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1041621" y="3940385"/>
            <a:ext cx="3756010" cy="215444"/>
            <a:chOff x="1041621" y="3940385"/>
            <a:chExt cx="3756010" cy="215444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1041621" y="4013860"/>
              <a:ext cx="3756010" cy="130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308646" y="3940385"/>
              <a:ext cx="32688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2016</a:t>
              </a:r>
              <a:r>
                <a:rPr lang="ru-RU" sz="800" dirty="0">
                  <a:solidFill>
                    <a:schemeClr val="bg1">
                      <a:lumMod val="50000"/>
                    </a:schemeClr>
                  </a:solidFill>
                </a:rPr>
                <a:t>                                                    2017                                                          2018</a:t>
              </a: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7967242" y="3945568"/>
            <a:ext cx="3756010" cy="215444"/>
            <a:chOff x="7967242" y="3945568"/>
            <a:chExt cx="3756010" cy="215444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7967242" y="4019043"/>
              <a:ext cx="3756010" cy="130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234267" y="3945568"/>
              <a:ext cx="268535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2016</a:t>
              </a:r>
              <a:r>
                <a:rPr lang="ru-RU" sz="800" dirty="0">
                  <a:solidFill>
                    <a:schemeClr val="bg1">
                      <a:lumMod val="50000"/>
                    </a:schemeClr>
                  </a:solidFill>
                </a:rPr>
                <a:t>                                            2017                                      2018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6279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ru-RU" dirty="0"/>
              <a:t>В 2018 г. сегмент …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3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Структура рынка претерпела изменения в следующих сегментах:</a:t>
            </a:r>
          </a:p>
          <a:p>
            <a:r>
              <a:rPr lang="ru-RU" dirty="0"/>
              <a:t>Выросли: …</a:t>
            </a:r>
          </a:p>
          <a:p>
            <a:r>
              <a:rPr lang="ru-RU" dirty="0"/>
              <a:t>Сократились: …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Структура рынка традиционных светильников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algn="r"/>
            <a:fld id="{862CCBF6-05E5-1A49-99E1-20499ABC9BBD}" type="slidenum">
              <a:rPr lang="ru-RU" smtClean="0"/>
              <a:pPr algn="r"/>
              <a:t>14</a:t>
            </a:fld>
            <a:endParaRPr lang="ru-RU" dirty="0"/>
          </a:p>
        </p:txBody>
      </p:sp>
      <p:pic>
        <p:nvPicPr>
          <p:cNvPr id="15" name="Объект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363" y="1392237"/>
            <a:ext cx="10601325" cy="2676525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7914077" y="3828605"/>
            <a:ext cx="3756010" cy="215444"/>
            <a:chOff x="7967242" y="3945568"/>
            <a:chExt cx="3756010" cy="215444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7967242" y="4019043"/>
              <a:ext cx="3756010" cy="130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234267" y="3945568"/>
              <a:ext cx="268535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2016</a:t>
              </a:r>
              <a:r>
                <a:rPr lang="ru-RU" sz="800" dirty="0">
                  <a:solidFill>
                    <a:schemeClr val="bg1">
                      <a:lumMod val="50000"/>
                    </a:schemeClr>
                  </a:solidFill>
                </a:rPr>
                <a:t>                                            2017                                      2018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967190" y="3834055"/>
            <a:ext cx="3756010" cy="215444"/>
            <a:chOff x="1041621" y="3940385"/>
            <a:chExt cx="3756010" cy="215444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1041621" y="4013860"/>
              <a:ext cx="3756010" cy="130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08646" y="3940385"/>
              <a:ext cx="32688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2016</a:t>
              </a:r>
              <a:r>
                <a:rPr lang="ru-RU" sz="800" dirty="0">
                  <a:solidFill>
                    <a:schemeClr val="bg1">
                      <a:lumMod val="50000"/>
                    </a:schemeClr>
                  </a:solidFill>
                </a:rPr>
                <a:t>                                                    2017                                                          2018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943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56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ru-RU"/>
              <a:t>Оптовый канал</a:t>
            </a:r>
            <a:endParaRPr lang="ru-RU" dirty="0"/>
          </a:p>
        </p:txBody>
      </p:sp>
      <p:sp>
        <p:nvSpPr>
          <p:cNvPr id="58" name="Текст 57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ru-RU"/>
              <a:t>Проекты</a:t>
            </a:r>
            <a:endParaRPr lang="ru-RU" dirty="0"/>
          </a:p>
        </p:txBody>
      </p:sp>
      <p:sp>
        <p:nvSpPr>
          <p:cNvPr id="59" name="Текст 58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/>
              <a:t>Электронная коммерция</a:t>
            </a:r>
            <a:endParaRPr lang="ru-RU" dirty="0"/>
          </a:p>
        </p:txBody>
      </p:sp>
      <p:sp>
        <p:nvSpPr>
          <p:cNvPr id="105" name="Объект 104"/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ru-RU" dirty="0"/>
              <a:t>В 2018 г. структура ключевых каналов (оптовый и проектный) ...</a:t>
            </a:r>
          </a:p>
          <a:p>
            <a:r>
              <a:rPr lang="ru-RU" dirty="0"/>
              <a:t>Продажи через каналы электронной коммерции, </a:t>
            </a:r>
            <a:r>
              <a:rPr lang="ru-RU" dirty="0" err="1"/>
              <a:t>энергосервисных</a:t>
            </a:r>
            <a:r>
              <a:rPr lang="ru-RU" dirty="0"/>
              <a:t> контрактов и прочих продаж …</a:t>
            </a:r>
          </a:p>
        </p:txBody>
      </p:sp>
      <p:pic>
        <p:nvPicPr>
          <p:cNvPr id="107" name="Объект 106"/>
          <p:cNvPicPr>
            <a:picLocks noGrp="1" noChangeAspect="1"/>
          </p:cNvPicPr>
          <p:nvPr>
            <p:ph idx="30"/>
          </p:nvPr>
        </p:nvPicPr>
        <p:blipFill>
          <a:blip r:embed="rId3"/>
          <a:stretch>
            <a:fillRect/>
          </a:stretch>
        </p:blipFill>
        <p:spPr>
          <a:xfrm>
            <a:off x="2106612" y="5052219"/>
            <a:ext cx="3124200" cy="11239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Структура рынка по каналам продаж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CCBF6-05E5-1A49-99E1-20499ABC9BBD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61" name="Текст 60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ru-RU" dirty="0"/>
              <a:t>ХХХ%</a:t>
            </a:r>
          </a:p>
        </p:txBody>
      </p:sp>
      <p:sp>
        <p:nvSpPr>
          <p:cNvPr id="62" name="Текст 61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ru-RU" dirty="0"/>
              <a:t>ХХХ%</a:t>
            </a:r>
          </a:p>
        </p:txBody>
      </p:sp>
      <p:sp>
        <p:nvSpPr>
          <p:cNvPr id="63" name="Текст 62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ru-RU" dirty="0"/>
              <a:t>ХХХ%</a:t>
            </a:r>
          </a:p>
        </p:txBody>
      </p:sp>
      <p:sp>
        <p:nvSpPr>
          <p:cNvPr id="64" name="Текст 63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ru-RU" dirty="0"/>
              <a:t>ХХХ%</a:t>
            </a:r>
          </a:p>
        </p:txBody>
      </p:sp>
      <p:sp>
        <p:nvSpPr>
          <p:cNvPr id="65" name="Текст 64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ru-RU" dirty="0"/>
              <a:t>ХХХ%</a:t>
            </a:r>
          </a:p>
        </p:txBody>
      </p:sp>
      <p:sp>
        <p:nvSpPr>
          <p:cNvPr id="66" name="Текст 65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ru-RU" dirty="0"/>
              <a:t>ХХХ%</a:t>
            </a:r>
          </a:p>
        </p:txBody>
      </p:sp>
      <p:sp>
        <p:nvSpPr>
          <p:cNvPr id="67" name="Текст 66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ru-RU" dirty="0"/>
              <a:t>ХХХ%</a:t>
            </a:r>
          </a:p>
        </p:txBody>
      </p:sp>
      <p:sp>
        <p:nvSpPr>
          <p:cNvPr id="68" name="Текст 67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ru-RU" dirty="0"/>
              <a:t>ХХХ%</a:t>
            </a:r>
          </a:p>
        </p:txBody>
      </p:sp>
      <p:sp>
        <p:nvSpPr>
          <p:cNvPr id="69" name="Текст 68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ru-RU" dirty="0"/>
              <a:t>ХХХ%</a:t>
            </a:r>
          </a:p>
        </p:txBody>
      </p:sp>
      <p:sp>
        <p:nvSpPr>
          <p:cNvPr id="70" name="Текст 69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ru-RU"/>
              <a:t>Розничный канал</a:t>
            </a:r>
            <a:endParaRPr lang="ru-RU" dirty="0"/>
          </a:p>
        </p:txBody>
      </p:sp>
      <p:sp>
        <p:nvSpPr>
          <p:cNvPr id="71" name="Текст 70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ru-RU" dirty="0" err="1"/>
              <a:t>Энергосервис</a:t>
            </a:r>
            <a:endParaRPr lang="ru-RU" dirty="0"/>
          </a:p>
        </p:txBody>
      </p:sp>
      <p:sp>
        <p:nvSpPr>
          <p:cNvPr id="72" name="Текст 71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ru-RU" dirty="0"/>
              <a:t>ХХХ%</a:t>
            </a:r>
          </a:p>
        </p:txBody>
      </p:sp>
      <p:sp>
        <p:nvSpPr>
          <p:cNvPr id="73" name="Текст 72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ru-RU" dirty="0"/>
              <a:t>ХХХ%</a:t>
            </a:r>
          </a:p>
        </p:txBody>
      </p:sp>
      <p:sp>
        <p:nvSpPr>
          <p:cNvPr id="74" name="Текст 73"/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ru-RU" dirty="0"/>
              <a:t>ХХХ%</a:t>
            </a:r>
          </a:p>
        </p:txBody>
      </p:sp>
      <p:sp>
        <p:nvSpPr>
          <p:cNvPr id="75" name="Текст 74"/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r>
              <a:rPr lang="ru-RU" dirty="0"/>
              <a:t>ХХХ%</a:t>
            </a:r>
          </a:p>
        </p:txBody>
      </p:sp>
      <p:sp>
        <p:nvSpPr>
          <p:cNvPr id="76" name="Текст 75"/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r>
              <a:rPr lang="ru-RU" dirty="0"/>
              <a:t>ХХХ%</a:t>
            </a:r>
          </a:p>
        </p:txBody>
      </p:sp>
      <p:sp>
        <p:nvSpPr>
          <p:cNvPr id="77" name="Текст 76"/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r>
              <a:rPr lang="ru-RU" dirty="0"/>
              <a:t>ХХХ%</a:t>
            </a:r>
          </a:p>
        </p:txBody>
      </p:sp>
      <p:sp>
        <p:nvSpPr>
          <p:cNvPr id="84" name="Текст 83"/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r>
              <a:rPr lang="ru-RU" dirty="0"/>
              <a:t>Прочее</a:t>
            </a:r>
          </a:p>
        </p:txBody>
      </p:sp>
      <p:sp>
        <p:nvSpPr>
          <p:cNvPr id="85" name="Текст 84"/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r>
              <a:rPr lang="ru-RU" dirty="0"/>
              <a:t>ХХХ%</a:t>
            </a:r>
          </a:p>
        </p:txBody>
      </p:sp>
      <p:sp>
        <p:nvSpPr>
          <p:cNvPr id="86" name="Текст 85"/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r>
              <a:rPr lang="ru-RU" dirty="0"/>
              <a:t>ХХХ%</a:t>
            </a:r>
          </a:p>
        </p:txBody>
      </p:sp>
      <p:sp>
        <p:nvSpPr>
          <p:cNvPr id="87" name="Текст 86"/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r>
              <a:rPr lang="ru-RU" dirty="0"/>
              <a:t>ХХХ%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07758" y="758707"/>
            <a:ext cx="226100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400" dirty="0"/>
              <a:t>В стоимостном выражении</a:t>
            </a:r>
          </a:p>
        </p:txBody>
      </p:sp>
      <p:pic>
        <p:nvPicPr>
          <p:cNvPr id="33" name="Объект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22858" y="1428178"/>
            <a:ext cx="5255115" cy="3339811"/>
          </a:xfrm>
          <a:prstGeom prst="rect">
            <a:avLst/>
          </a:prstGeom>
        </p:spPr>
      </p:pic>
      <p:sp>
        <p:nvSpPr>
          <p:cNvPr id="42" name="Прямоугольник 41"/>
          <p:cNvSpPr/>
          <p:nvPr/>
        </p:nvSpPr>
        <p:spPr>
          <a:xfrm>
            <a:off x="1312751" y="4593508"/>
            <a:ext cx="4791165" cy="174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1579777" y="4496283"/>
            <a:ext cx="41697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2016</a:t>
            </a: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                                                            2017                                                                  2018</a:t>
            </a:r>
          </a:p>
        </p:txBody>
      </p:sp>
    </p:spTree>
    <p:extLst>
      <p:ext uri="{BB962C8B-B14F-4D97-AF65-F5344CB8AC3E}">
        <p14:creationId xmlns:p14="http://schemas.microsoft.com/office/powerpoint/2010/main" val="3165234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XXX</a:t>
            </a:r>
            <a:r>
              <a:rPr lang="ru-RU" dirty="0"/>
              <a:t> (</a:t>
            </a:r>
            <a:r>
              <a:rPr lang="en-US" dirty="0"/>
              <a:t>YYY</a:t>
            </a:r>
            <a:r>
              <a:rPr lang="ru-RU" dirty="0"/>
              <a:t>%)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dirty="0"/>
              <a:t>XXX</a:t>
            </a:r>
            <a:r>
              <a:rPr lang="ru-RU" dirty="0"/>
              <a:t> (</a:t>
            </a:r>
            <a:r>
              <a:rPr lang="en-US" dirty="0"/>
              <a:t>YYY</a:t>
            </a:r>
            <a:r>
              <a:rPr lang="ru-RU" dirty="0"/>
              <a:t>%)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sz="1100" b="0" dirty="0"/>
              <a:t>XXX</a:t>
            </a:r>
            <a:r>
              <a:rPr lang="ru-RU" sz="1100" b="0" dirty="0"/>
              <a:t> (</a:t>
            </a:r>
            <a:r>
              <a:rPr lang="en-US" sz="1100" b="0" dirty="0"/>
              <a:t>YYY</a:t>
            </a:r>
            <a:r>
              <a:rPr lang="ru-RU" sz="1100" b="0" dirty="0"/>
              <a:t>%)</a:t>
            </a:r>
          </a:p>
        </p:txBody>
      </p:sp>
      <p:sp>
        <p:nvSpPr>
          <p:cNvPr id="35" name="Текст 34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ru-RU"/>
              <a:t>Производство</a:t>
            </a:r>
            <a:endParaRPr lang="ru-RU" dirty="0"/>
          </a:p>
        </p:txBody>
      </p:sp>
      <p:sp>
        <p:nvSpPr>
          <p:cNvPr id="36" name="Текст 35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ru-RU"/>
              <a:t>Импорт</a:t>
            </a:r>
            <a:endParaRPr lang="ru-RU" dirty="0"/>
          </a:p>
        </p:txBody>
      </p:sp>
      <p:sp>
        <p:nvSpPr>
          <p:cNvPr id="37" name="Текст 36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ru-RU" b="0"/>
              <a:t>Экспорт</a:t>
            </a:r>
            <a:endParaRPr lang="ru-RU" b="0" dirty="0"/>
          </a:p>
        </p:txBody>
      </p:sp>
      <p:sp>
        <p:nvSpPr>
          <p:cNvPr id="82" name="Объект 81"/>
          <p:cNvSpPr>
            <a:spLocks noGrp="1"/>
          </p:cNvSpPr>
          <p:nvPr>
            <p:ph idx="29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/>
              <a:t>В 2018 году товарооборот … в количественном выражении … </a:t>
            </a:r>
            <a:r>
              <a:rPr lang="en-US" dirty="0"/>
              <a:t>, </a:t>
            </a:r>
            <a:r>
              <a:rPr lang="ru-RU" dirty="0"/>
              <a:t>в стоимостном</a:t>
            </a:r>
            <a:r>
              <a:rPr lang="en-US" dirty="0"/>
              <a:t> …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Производство …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Импорт …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Экспорт продукции был …</a:t>
            </a:r>
          </a:p>
        </p:txBody>
      </p:sp>
      <p:pic>
        <p:nvPicPr>
          <p:cNvPr id="56" name="Объект 55"/>
          <p:cNvPicPr>
            <a:picLocks noGrp="1" noChangeAspect="1"/>
          </p:cNvPicPr>
          <p:nvPr>
            <p:ph idx="30"/>
          </p:nvPr>
        </p:nvPicPr>
        <p:blipFill>
          <a:blip r:embed="rId3"/>
          <a:stretch>
            <a:fillRect/>
          </a:stretch>
        </p:blipFill>
        <p:spPr>
          <a:xfrm>
            <a:off x="2890044" y="4202906"/>
            <a:ext cx="2676525" cy="21907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Товарооборот рынка светильников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CCBF6-05E5-1A49-99E1-20499ABC9BBD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40" name="Текст 39"/>
          <p:cNvSpPr>
            <a:spLocks noGrp="1"/>
          </p:cNvSpPr>
          <p:nvPr>
            <p:ph type="body" sz="quarter" idx="31"/>
          </p:nvPr>
        </p:nvSpPr>
        <p:spPr/>
        <p:txBody>
          <a:bodyPr>
            <a:normAutofit/>
          </a:bodyPr>
          <a:lstStyle/>
          <a:p>
            <a:r>
              <a:rPr lang="en-US" dirty="0"/>
              <a:t>XXX</a:t>
            </a:r>
            <a:r>
              <a:rPr lang="ru-RU" dirty="0"/>
              <a:t> (</a:t>
            </a:r>
            <a:r>
              <a:rPr lang="en-US" dirty="0"/>
              <a:t>YYY</a:t>
            </a:r>
            <a:r>
              <a:rPr lang="ru-RU" dirty="0"/>
              <a:t>%)</a:t>
            </a:r>
          </a:p>
        </p:txBody>
      </p:sp>
      <p:sp>
        <p:nvSpPr>
          <p:cNvPr id="41" name="Текст 40"/>
          <p:cNvSpPr>
            <a:spLocks noGrp="1"/>
          </p:cNvSpPr>
          <p:nvPr>
            <p:ph type="body" sz="quarter" idx="32"/>
          </p:nvPr>
        </p:nvSpPr>
        <p:spPr/>
        <p:txBody>
          <a:bodyPr>
            <a:normAutofit/>
          </a:bodyPr>
          <a:lstStyle/>
          <a:p>
            <a:r>
              <a:rPr lang="en-US" dirty="0"/>
              <a:t>XXX</a:t>
            </a:r>
            <a:r>
              <a:rPr lang="ru-RU" dirty="0"/>
              <a:t> (</a:t>
            </a:r>
            <a:r>
              <a:rPr lang="en-US" dirty="0"/>
              <a:t>YYY</a:t>
            </a:r>
            <a:r>
              <a:rPr lang="ru-RU" dirty="0"/>
              <a:t>%)</a:t>
            </a:r>
          </a:p>
        </p:txBody>
      </p:sp>
      <p:sp>
        <p:nvSpPr>
          <p:cNvPr id="42" name="Текст 41"/>
          <p:cNvSpPr>
            <a:spLocks noGrp="1"/>
          </p:cNvSpPr>
          <p:nvPr>
            <p:ph type="body" sz="quarter" idx="33"/>
          </p:nvPr>
        </p:nvSpPr>
        <p:spPr/>
        <p:txBody>
          <a:bodyPr>
            <a:normAutofit/>
          </a:bodyPr>
          <a:lstStyle/>
          <a:p>
            <a:r>
              <a:rPr lang="en-US" sz="1100" b="0" dirty="0"/>
              <a:t>XXX</a:t>
            </a:r>
            <a:r>
              <a:rPr lang="ru-RU" sz="1100" b="0" dirty="0"/>
              <a:t> (</a:t>
            </a:r>
            <a:r>
              <a:rPr lang="en-US" sz="1100" b="0" dirty="0"/>
              <a:t>YYY</a:t>
            </a:r>
            <a:r>
              <a:rPr lang="ru-RU" sz="1100" b="0" dirty="0"/>
              <a:t>%)</a:t>
            </a:r>
          </a:p>
        </p:txBody>
      </p:sp>
      <p:sp>
        <p:nvSpPr>
          <p:cNvPr id="43" name="Текст 42"/>
          <p:cNvSpPr>
            <a:spLocks noGrp="1"/>
          </p:cNvSpPr>
          <p:nvPr>
            <p:ph type="body" sz="quarter" idx="34"/>
          </p:nvPr>
        </p:nvSpPr>
        <p:spPr/>
        <p:txBody>
          <a:bodyPr>
            <a:normAutofit/>
          </a:bodyPr>
          <a:lstStyle/>
          <a:p>
            <a:r>
              <a:rPr lang="en-US" dirty="0"/>
              <a:t>XXX</a:t>
            </a:r>
            <a:r>
              <a:rPr lang="ru-RU" dirty="0"/>
              <a:t> (</a:t>
            </a:r>
            <a:r>
              <a:rPr lang="en-US" dirty="0"/>
              <a:t>YYY</a:t>
            </a:r>
            <a:r>
              <a:rPr lang="ru-RU" dirty="0"/>
              <a:t>%)</a:t>
            </a:r>
          </a:p>
        </p:txBody>
      </p:sp>
      <p:sp>
        <p:nvSpPr>
          <p:cNvPr id="44" name="Текст 43"/>
          <p:cNvSpPr>
            <a:spLocks noGrp="1"/>
          </p:cNvSpPr>
          <p:nvPr>
            <p:ph type="body" sz="quarter" idx="35"/>
          </p:nvPr>
        </p:nvSpPr>
        <p:spPr/>
        <p:txBody>
          <a:bodyPr>
            <a:normAutofit/>
          </a:bodyPr>
          <a:lstStyle/>
          <a:p>
            <a:r>
              <a:rPr lang="en-US" dirty="0"/>
              <a:t>XXX</a:t>
            </a:r>
            <a:r>
              <a:rPr lang="ru-RU" dirty="0"/>
              <a:t> (</a:t>
            </a:r>
            <a:r>
              <a:rPr lang="en-US" dirty="0"/>
              <a:t>YYY</a:t>
            </a:r>
            <a:r>
              <a:rPr lang="ru-RU" dirty="0"/>
              <a:t>%)</a:t>
            </a:r>
          </a:p>
        </p:txBody>
      </p:sp>
      <p:sp>
        <p:nvSpPr>
          <p:cNvPr id="45" name="Текст 44"/>
          <p:cNvSpPr>
            <a:spLocks noGrp="1"/>
          </p:cNvSpPr>
          <p:nvPr>
            <p:ph type="body" sz="quarter" idx="36"/>
          </p:nvPr>
        </p:nvSpPr>
        <p:spPr/>
        <p:txBody>
          <a:bodyPr>
            <a:normAutofit/>
          </a:bodyPr>
          <a:lstStyle/>
          <a:p>
            <a:r>
              <a:rPr lang="en-US" sz="1100" b="0" dirty="0"/>
              <a:t>XXX</a:t>
            </a:r>
            <a:r>
              <a:rPr lang="ru-RU" sz="1100" b="0" dirty="0"/>
              <a:t> (</a:t>
            </a:r>
            <a:r>
              <a:rPr lang="en-US" sz="1100" b="0" dirty="0"/>
              <a:t>YYY</a:t>
            </a:r>
            <a:r>
              <a:rPr lang="ru-RU" sz="1100" b="0" dirty="0"/>
              <a:t>%)</a:t>
            </a:r>
          </a:p>
        </p:txBody>
      </p:sp>
      <p:sp>
        <p:nvSpPr>
          <p:cNvPr id="46" name="Текст 45"/>
          <p:cNvSpPr>
            <a:spLocks noGrp="1"/>
          </p:cNvSpPr>
          <p:nvPr>
            <p:ph type="body" sz="quarter" idx="37"/>
          </p:nvPr>
        </p:nvSpPr>
        <p:spPr/>
        <p:txBody>
          <a:bodyPr>
            <a:normAutofit/>
          </a:bodyPr>
          <a:lstStyle/>
          <a:p>
            <a:r>
              <a:rPr lang="en-US" dirty="0"/>
              <a:t>XXX</a:t>
            </a:r>
            <a:r>
              <a:rPr lang="ru-RU" dirty="0"/>
              <a:t> (</a:t>
            </a:r>
            <a:r>
              <a:rPr lang="en-US" dirty="0"/>
              <a:t>YYY</a:t>
            </a:r>
            <a:r>
              <a:rPr lang="ru-RU" dirty="0"/>
              <a:t>%)</a:t>
            </a:r>
          </a:p>
        </p:txBody>
      </p:sp>
      <p:sp>
        <p:nvSpPr>
          <p:cNvPr id="47" name="Текст 46"/>
          <p:cNvSpPr>
            <a:spLocks noGrp="1"/>
          </p:cNvSpPr>
          <p:nvPr>
            <p:ph type="body" sz="quarter" idx="38"/>
          </p:nvPr>
        </p:nvSpPr>
        <p:spPr/>
        <p:txBody>
          <a:bodyPr>
            <a:normAutofit/>
          </a:bodyPr>
          <a:lstStyle/>
          <a:p>
            <a:r>
              <a:rPr lang="en-US" dirty="0"/>
              <a:t>XXX</a:t>
            </a:r>
            <a:r>
              <a:rPr lang="ru-RU" dirty="0"/>
              <a:t> (</a:t>
            </a:r>
            <a:r>
              <a:rPr lang="en-US" dirty="0"/>
              <a:t>YYY</a:t>
            </a:r>
            <a:r>
              <a:rPr lang="ru-RU" dirty="0"/>
              <a:t>%)</a:t>
            </a:r>
          </a:p>
        </p:txBody>
      </p:sp>
      <p:sp>
        <p:nvSpPr>
          <p:cNvPr id="48" name="Текст 47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b="0" dirty="0"/>
              <a:t>XXX</a:t>
            </a:r>
            <a:r>
              <a:rPr lang="ru-RU" b="0" dirty="0"/>
              <a:t> (</a:t>
            </a:r>
            <a:r>
              <a:rPr lang="en-US" b="0" dirty="0"/>
              <a:t>YYY</a:t>
            </a:r>
            <a:r>
              <a:rPr lang="ru-RU" b="0" dirty="0"/>
              <a:t>%)</a:t>
            </a:r>
          </a:p>
        </p:txBody>
      </p:sp>
      <p:sp>
        <p:nvSpPr>
          <p:cNvPr id="49" name="Текст 48"/>
          <p:cNvSpPr>
            <a:spLocks noGrp="1"/>
          </p:cNvSpPr>
          <p:nvPr>
            <p:ph type="body" sz="quarter" idx="40"/>
          </p:nvPr>
        </p:nvSpPr>
        <p:spPr/>
        <p:txBody>
          <a:bodyPr>
            <a:normAutofit/>
          </a:bodyPr>
          <a:lstStyle/>
          <a:p>
            <a:r>
              <a:rPr lang="en-US" dirty="0"/>
              <a:t>XXX</a:t>
            </a:r>
            <a:r>
              <a:rPr lang="ru-RU" dirty="0"/>
              <a:t> (</a:t>
            </a:r>
            <a:r>
              <a:rPr lang="en-US" dirty="0"/>
              <a:t>YYY</a:t>
            </a:r>
            <a:r>
              <a:rPr lang="ru-RU" dirty="0"/>
              <a:t>%)</a:t>
            </a:r>
          </a:p>
        </p:txBody>
      </p:sp>
      <p:sp>
        <p:nvSpPr>
          <p:cNvPr id="50" name="Текст 49"/>
          <p:cNvSpPr>
            <a:spLocks noGrp="1"/>
          </p:cNvSpPr>
          <p:nvPr>
            <p:ph type="body" sz="quarter" idx="41"/>
          </p:nvPr>
        </p:nvSpPr>
        <p:spPr/>
        <p:txBody>
          <a:bodyPr>
            <a:normAutofit/>
          </a:bodyPr>
          <a:lstStyle/>
          <a:p>
            <a:r>
              <a:rPr lang="en-US" dirty="0"/>
              <a:t>XXX</a:t>
            </a:r>
            <a:r>
              <a:rPr lang="ru-RU" dirty="0"/>
              <a:t> (</a:t>
            </a:r>
            <a:r>
              <a:rPr lang="en-US" dirty="0"/>
              <a:t>YYY</a:t>
            </a:r>
            <a:r>
              <a:rPr lang="ru-RU" dirty="0"/>
              <a:t>%)</a:t>
            </a:r>
          </a:p>
        </p:txBody>
      </p:sp>
      <p:sp>
        <p:nvSpPr>
          <p:cNvPr id="51" name="Текст 50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n-US" b="0" dirty="0"/>
              <a:t>XXX</a:t>
            </a:r>
            <a:r>
              <a:rPr lang="ru-RU" b="0" dirty="0"/>
              <a:t> (</a:t>
            </a:r>
            <a:r>
              <a:rPr lang="en-US" b="0" dirty="0"/>
              <a:t>YYY</a:t>
            </a:r>
            <a:r>
              <a:rPr lang="ru-RU" b="0" dirty="0"/>
              <a:t>%)</a:t>
            </a:r>
          </a:p>
        </p:txBody>
      </p:sp>
      <p:sp>
        <p:nvSpPr>
          <p:cNvPr id="52" name="Текст 51"/>
          <p:cNvSpPr>
            <a:spLocks noGrp="1"/>
          </p:cNvSpPr>
          <p:nvPr>
            <p:ph type="body" sz="quarter" idx="43"/>
          </p:nvPr>
        </p:nvSpPr>
        <p:spPr/>
        <p:txBody>
          <a:bodyPr>
            <a:normAutofit/>
          </a:bodyPr>
          <a:lstStyle/>
          <a:p>
            <a:r>
              <a:rPr lang="en-US" dirty="0"/>
              <a:t>XXX</a:t>
            </a:r>
            <a:r>
              <a:rPr lang="ru-RU" dirty="0"/>
              <a:t> (</a:t>
            </a:r>
            <a:r>
              <a:rPr lang="en-US" dirty="0"/>
              <a:t>YYY</a:t>
            </a:r>
            <a:r>
              <a:rPr lang="ru-RU" dirty="0"/>
              <a:t>%)</a:t>
            </a:r>
          </a:p>
        </p:txBody>
      </p:sp>
      <p:sp>
        <p:nvSpPr>
          <p:cNvPr id="53" name="Текст 52"/>
          <p:cNvSpPr>
            <a:spLocks noGrp="1"/>
          </p:cNvSpPr>
          <p:nvPr>
            <p:ph type="body" sz="quarter" idx="44"/>
          </p:nvPr>
        </p:nvSpPr>
        <p:spPr/>
        <p:txBody>
          <a:bodyPr>
            <a:normAutofit/>
          </a:bodyPr>
          <a:lstStyle/>
          <a:p>
            <a:r>
              <a:rPr lang="en-US" dirty="0"/>
              <a:t>XXX</a:t>
            </a:r>
            <a:r>
              <a:rPr lang="ru-RU" dirty="0"/>
              <a:t> (</a:t>
            </a:r>
            <a:r>
              <a:rPr lang="en-US" dirty="0"/>
              <a:t>YYY</a:t>
            </a:r>
            <a:r>
              <a:rPr lang="ru-RU" dirty="0"/>
              <a:t>%)</a:t>
            </a:r>
          </a:p>
        </p:txBody>
      </p:sp>
      <p:sp>
        <p:nvSpPr>
          <p:cNvPr id="54" name="Текст 53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n-US" b="0" dirty="0"/>
              <a:t>XXX</a:t>
            </a:r>
            <a:r>
              <a:rPr lang="ru-RU" b="0" dirty="0"/>
              <a:t> (</a:t>
            </a:r>
            <a:r>
              <a:rPr lang="en-US" b="0" dirty="0"/>
              <a:t>YYY</a:t>
            </a:r>
            <a:r>
              <a:rPr lang="ru-RU" b="0" dirty="0"/>
              <a:t>%)</a:t>
            </a:r>
          </a:p>
        </p:txBody>
      </p:sp>
      <p:sp>
        <p:nvSpPr>
          <p:cNvPr id="83" name="Текст 82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ru-RU"/>
              <a:t>млн штук</a:t>
            </a:r>
            <a:endParaRPr lang="ru-RU" dirty="0"/>
          </a:p>
        </p:txBody>
      </p:sp>
      <p:sp>
        <p:nvSpPr>
          <p:cNvPr id="84" name="Текст 83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ru-RU"/>
              <a:t>млрд рублей</a:t>
            </a:r>
            <a:endParaRPr lang="ru-RU" dirty="0"/>
          </a:p>
        </p:txBody>
      </p:sp>
      <p:pic>
        <p:nvPicPr>
          <p:cNvPr id="60" name="Объект 6"/>
          <p:cNvPicPr>
            <a:picLocks noGrp="1" noChangeAspect="1"/>
          </p:cNvPicPr>
          <p:nvPr>
            <p:ph idx="48"/>
          </p:nvPr>
        </p:nvPicPr>
        <p:blipFill>
          <a:blip r:embed="rId4"/>
          <a:stretch>
            <a:fillRect/>
          </a:stretch>
        </p:blipFill>
        <p:spPr>
          <a:xfrm>
            <a:off x="576438" y="1472541"/>
            <a:ext cx="7444930" cy="2585172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814001" y="3821633"/>
            <a:ext cx="7617480" cy="174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TextBox 61"/>
          <p:cNvSpPr txBox="1"/>
          <p:nvPr/>
        </p:nvSpPr>
        <p:spPr>
          <a:xfrm>
            <a:off x="891026" y="3736283"/>
            <a:ext cx="68160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2016</a:t>
            </a: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                                      2017                                    2018                                                             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2016</a:t>
            </a: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                                 2017                               2018</a:t>
            </a:r>
          </a:p>
        </p:txBody>
      </p:sp>
    </p:spTree>
    <p:extLst>
      <p:ext uri="{BB962C8B-B14F-4D97-AF65-F5344CB8AC3E}">
        <p14:creationId xmlns:p14="http://schemas.microsoft.com/office/powerpoint/2010/main" val="72247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653030"/>
          </a:xfrm>
          <a:prstGeom prst="rect">
            <a:avLst/>
          </a:prstGeom>
          <a:blipFill>
            <a:blip r:embed="rId2" cstate="email">
              <a:alphaModFix amt="5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5104929"/>
            <a:ext cx="12192000" cy="1143000"/>
          </a:xfrm>
          <a:prstGeom prst="rect">
            <a:avLst/>
          </a:prstGeom>
          <a:solidFill>
            <a:srgbClr val="E02226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bg1"/>
                </a:solidFill>
              </a:rPr>
              <a:t>Производство светильников в РФ</a:t>
            </a:r>
          </a:p>
        </p:txBody>
      </p:sp>
    </p:spTree>
    <p:extLst>
      <p:ext uri="{BB962C8B-B14F-4D97-AF65-F5344CB8AC3E}">
        <p14:creationId xmlns:p14="http://schemas.microsoft.com/office/powerpoint/2010/main" val="2294195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Текст 111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XXX</a:t>
            </a:r>
            <a:r>
              <a:rPr lang="ru-RU" dirty="0"/>
              <a:t> (</a:t>
            </a:r>
            <a:r>
              <a:rPr lang="en-US" dirty="0"/>
              <a:t>YYY</a:t>
            </a:r>
            <a:r>
              <a:rPr lang="ru-RU" dirty="0"/>
              <a:t>%)</a:t>
            </a:r>
          </a:p>
          <a:p>
            <a:endParaRPr lang="ru-RU" dirty="0"/>
          </a:p>
        </p:txBody>
      </p:sp>
      <p:sp>
        <p:nvSpPr>
          <p:cNvPr id="111" name="Текст 110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dirty="0"/>
              <a:t>XXX</a:t>
            </a:r>
            <a:r>
              <a:rPr lang="ru-RU" dirty="0"/>
              <a:t> (</a:t>
            </a:r>
            <a:r>
              <a:rPr lang="en-US" dirty="0"/>
              <a:t>YYY</a:t>
            </a:r>
            <a:r>
              <a:rPr lang="ru-RU" dirty="0"/>
              <a:t>%)</a:t>
            </a:r>
          </a:p>
          <a:p>
            <a:endParaRPr lang="ru-RU" dirty="0"/>
          </a:p>
        </p:txBody>
      </p:sp>
      <p:sp>
        <p:nvSpPr>
          <p:cNvPr id="110" name="Текст 10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XXX</a:t>
            </a:r>
            <a:r>
              <a:rPr lang="ru-RU" dirty="0"/>
              <a:t> (</a:t>
            </a:r>
            <a:r>
              <a:rPr lang="en-US" dirty="0"/>
              <a:t>YYY</a:t>
            </a:r>
            <a:r>
              <a:rPr lang="ru-RU" dirty="0"/>
              <a:t>%)</a:t>
            </a:r>
          </a:p>
        </p:txBody>
      </p:sp>
      <p:sp>
        <p:nvSpPr>
          <p:cNvPr id="89" name="Текст 88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ru-RU"/>
              <a:t>Светодиодные</a:t>
            </a:r>
            <a:endParaRPr lang="ru-RU" dirty="0"/>
          </a:p>
        </p:txBody>
      </p:sp>
      <p:sp>
        <p:nvSpPr>
          <p:cNvPr id="90" name="Текст 89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ru-RU"/>
              <a:t>Традиционные</a:t>
            </a:r>
            <a:endParaRPr lang="ru-RU" dirty="0"/>
          </a:p>
        </p:txBody>
      </p:sp>
      <p:sp>
        <p:nvSpPr>
          <p:cNvPr id="91" name="Текст 90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ru-RU"/>
              <a:t>Итого</a:t>
            </a:r>
            <a:endParaRPr lang="ru-RU" dirty="0"/>
          </a:p>
        </p:txBody>
      </p:sp>
      <p:sp>
        <p:nvSpPr>
          <p:cNvPr id="138" name="Объект 137"/>
          <p:cNvSpPr>
            <a:spLocks noGrp="1"/>
          </p:cNvSpPr>
          <p:nvPr>
            <p:ph idx="29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/>
              <a:t>В 2018 г. наблюдался  …, что связано с …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В стоимостном выражении …</a:t>
            </a:r>
            <a:endParaRPr lang="ru-RU" dirty="0">
              <a:solidFill>
                <a:srgbClr val="FF0000"/>
              </a:solidFill>
              <a:sym typeface="Wingdings" pitchFamily="2" charset="2"/>
            </a:endParaRPr>
          </a:p>
        </p:txBody>
      </p:sp>
      <p:pic>
        <p:nvPicPr>
          <p:cNvPr id="109" name="Объект 83"/>
          <p:cNvPicPr>
            <a:picLocks noGrp="1" noChangeAspect="1"/>
          </p:cNvPicPr>
          <p:nvPr>
            <p:ph idx="30"/>
          </p:nvPr>
        </p:nvPicPr>
        <p:blipFill>
          <a:blip r:embed="rId3"/>
          <a:stretch>
            <a:fillRect/>
          </a:stretch>
        </p:blipFill>
        <p:spPr>
          <a:xfrm>
            <a:off x="3032919" y="4207669"/>
            <a:ext cx="2390775" cy="2095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Объем производства светильников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CCBF6-05E5-1A49-99E1-20499ABC9BBD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92" name="Текст 91"/>
          <p:cNvSpPr>
            <a:spLocks noGrp="1"/>
          </p:cNvSpPr>
          <p:nvPr>
            <p:ph type="body" sz="quarter" idx="31"/>
          </p:nvPr>
        </p:nvSpPr>
        <p:spPr/>
        <p:txBody>
          <a:bodyPr>
            <a:normAutofit/>
          </a:bodyPr>
          <a:lstStyle/>
          <a:p>
            <a:r>
              <a:rPr lang="en-US" dirty="0"/>
              <a:t>XXX</a:t>
            </a:r>
            <a:r>
              <a:rPr lang="ru-RU" dirty="0"/>
              <a:t> (</a:t>
            </a:r>
            <a:r>
              <a:rPr lang="en-US" dirty="0"/>
              <a:t>YYY</a:t>
            </a:r>
            <a:r>
              <a:rPr lang="ru-RU" dirty="0"/>
              <a:t>%)</a:t>
            </a:r>
          </a:p>
        </p:txBody>
      </p:sp>
      <p:sp>
        <p:nvSpPr>
          <p:cNvPr id="93" name="Текст 92"/>
          <p:cNvSpPr>
            <a:spLocks noGrp="1"/>
          </p:cNvSpPr>
          <p:nvPr>
            <p:ph type="body" sz="quarter" idx="32"/>
          </p:nvPr>
        </p:nvSpPr>
        <p:spPr/>
        <p:txBody>
          <a:bodyPr>
            <a:normAutofit/>
          </a:bodyPr>
          <a:lstStyle/>
          <a:p>
            <a:r>
              <a:rPr lang="en-US" dirty="0"/>
              <a:t>XXX</a:t>
            </a:r>
            <a:r>
              <a:rPr lang="ru-RU" dirty="0"/>
              <a:t> (</a:t>
            </a:r>
            <a:r>
              <a:rPr lang="en-US" dirty="0"/>
              <a:t>YYY</a:t>
            </a:r>
            <a:r>
              <a:rPr lang="ru-RU" dirty="0"/>
              <a:t>%)</a:t>
            </a:r>
          </a:p>
        </p:txBody>
      </p:sp>
      <p:sp>
        <p:nvSpPr>
          <p:cNvPr id="94" name="Текст 93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/>
              <a:t>XXX</a:t>
            </a:r>
            <a:r>
              <a:rPr lang="ru-RU" dirty="0"/>
              <a:t> (</a:t>
            </a:r>
            <a:r>
              <a:rPr lang="en-US" dirty="0"/>
              <a:t>YYY</a:t>
            </a:r>
            <a:r>
              <a:rPr lang="ru-RU" dirty="0"/>
              <a:t>%)</a:t>
            </a:r>
          </a:p>
        </p:txBody>
      </p:sp>
      <p:sp>
        <p:nvSpPr>
          <p:cNvPr id="95" name="Текст 94"/>
          <p:cNvSpPr>
            <a:spLocks noGrp="1"/>
          </p:cNvSpPr>
          <p:nvPr>
            <p:ph type="body" sz="quarter" idx="34"/>
          </p:nvPr>
        </p:nvSpPr>
        <p:spPr/>
        <p:txBody>
          <a:bodyPr>
            <a:normAutofit/>
          </a:bodyPr>
          <a:lstStyle/>
          <a:p>
            <a:r>
              <a:rPr lang="en-US" dirty="0"/>
              <a:t>XXX</a:t>
            </a:r>
            <a:r>
              <a:rPr lang="ru-RU" dirty="0"/>
              <a:t> (</a:t>
            </a:r>
            <a:r>
              <a:rPr lang="en-US" dirty="0"/>
              <a:t>YYY</a:t>
            </a:r>
            <a:r>
              <a:rPr lang="ru-RU" dirty="0"/>
              <a:t>%)</a:t>
            </a:r>
          </a:p>
        </p:txBody>
      </p:sp>
      <p:sp>
        <p:nvSpPr>
          <p:cNvPr id="96" name="Текст 95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/>
              <a:t>XXX</a:t>
            </a:r>
            <a:r>
              <a:rPr lang="ru-RU" dirty="0"/>
              <a:t> (</a:t>
            </a:r>
            <a:r>
              <a:rPr lang="en-US" dirty="0"/>
              <a:t>YYY</a:t>
            </a:r>
            <a:r>
              <a:rPr lang="ru-RU" dirty="0"/>
              <a:t>%)</a:t>
            </a:r>
          </a:p>
        </p:txBody>
      </p:sp>
      <p:sp>
        <p:nvSpPr>
          <p:cNvPr id="97" name="Текст 9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dirty="0"/>
              <a:t>XXX</a:t>
            </a:r>
            <a:r>
              <a:rPr lang="ru-RU" dirty="0"/>
              <a:t> (</a:t>
            </a:r>
            <a:r>
              <a:rPr lang="en-US" dirty="0"/>
              <a:t>YYY</a:t>
            </a:r>
            <a:r>
              <a:rPr lang="ru-RU" dirty="0"/>
              <a:t>%)</a:t>
            </a:r>
          </a:p>
        </p:txBody>
      </p:sp>
      <p:sp>
        <p:nvSpPr>
          <p:cNvPr id="98" name="Текст 97"/>
          <p:cNvSpPr>
            <a:spLocks noGrp="1"/>
          </p:cNvSpPr>
          <p:nvPr>
            <p:ph type="body" sz="quarter" idx="37"/>
          </p:nvPr>
        </p:nvSpPr>
        <p:spPr/>
        <p:txBody>
          <a:bodyPr>
            <a:normAutofit/>
          </a:bodyPr>
          <a:lstStyle/>
          <a:p>
            <a:r>
              <a:rPr lang="en-US" dirty="0"/>
              <a:t>XXX</a:t>
            </a:r>
            <a:r>
              <a:rPr lang="ru-RU" dirty="0"/>
              <a:t> (</a:t>
            </a:r>
            <a:r>
              <a:rPr lang="en-US" dirty="0"/>
              <a:t>YYY</a:t>
            </a:r>
            <a:r>
              <a:rPr lang="ru-RU" dirty="0"/>
              <a:t>%)</a:t>
            </a:r>
          </a:p>
        </p:txBody>
      </p:sp>
      <p:sp>
        <p:nvSpPr>
          <p:cNvPr id="99" name="Текст 98"/>
          <p:cNvSpPr>
            <a:spLocks noGrp="1"/>
          </p:cNvSpPr>
          <p:nvPr>
            <p:ph type="body" sz="quarter" idx="38"/>
          </p:nvPr>
        </p:nvSpPr>
        <p:spPr/>
        <p:txBody>
          <a:bodyPr>
            <a:normAutofit/>
          </a:bodyPr>
          <a:lstStyle/>
          <a:p>
            <a:r>
              <a:rPr lang="en-US" dirty="0"/>
              <a:t>XXX</a:t>
            </a:r>
            <a:r>
              <a:rPr lang="ru-RU" dirty="0"/>
              <a:t> (</a:t>
            </a:r>
            <a:r>
              <a:rPr lang="en-US" dirty="0"/>
              <a:t>YYY</a:t>
            </a:r>
            <a:r>
              <a:rPr lang="ru-RU" dirty="0"/>
              <a:t>%)</a:t>
            </a:r>
          </a:p>
        </p:txBody>
      </p:sp>
      <p:sp>
        <p:nvSpPr>
          <p:cNvPr id="100" name="Текст 99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XXX</a:t>
            </a:r>
            <a:r>
              <a:rPr lang="ru-RU" dirty="0"/>
              <a:t> (</a:t>
            </a:r>
            <a:r>
              <a:rPr lang="en-US" dirty="0"/>
              <a:t>YYY</a:t>
            </a:r>
            <a:r>
              <a:rPr lang="ru-RU" dirty="0"/>
              <a:t>%)</a:t>
            </a:r>
          </a:p>
        </p:txBody>
      </p:sp>
      <p:sp>
        <p:nvSpPr>
          <p:cNvPr id="101" name="Текст 100"/>
          <p:cNvSpPr>
            <a:spLocks noGrp="1"/>
          </p:cNvSpPr>
          <p:nvPr>
            <p:ph type="body" sz="quarter" idx="40"/>
          </p:nvPr>
        </p:nvSpPr>
        <p:spPr/>
        <p:txBody>
          <a:bodyPr>
            <a:normAutofit/>
          </a:bodyPr>
          <a:lstStyle/>
          <a:p>
            <a:r>
              <a:rPr lang="en-US" dirty="0"/>
              <a:t>XXX</a:t>
            </a:r>
            <a:r>
              <a:rPr lang="ru-RU" dirty="0"/>
              <a:t> (</a:t>
            </a:r>
            <a:r>
              <a:rPr lang="en-US" dirty="0"/>
              <a:t>YYY</a:t>
            </a:r>
            <a:r>
              <a:rPr lang="ru-RU" dirty="0"/>
              <a:t>%)</a:t>
            </a:r>
          </a:p>
        </p:txBody>
      </p:sp>
      <p:sp>
        <p:nvSpPr>
          <p:cNvPr id="102" name="Текст 101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n-US" dirty="0"/>
              <a:t>XXX</a:t>
            </a:r>
            <a:r>
              <a:rPr lang="ru-RU" dirty="0"/>
              <a:t> (</a:t>
            </a:r>
            <a:r>
              <a:rPr lang="en-US" dirty="0"/>
              <a:t>YYY</a:t>
            </a:r>
            <a:r>
              <a:rPr lang="ru-RU" dirty="0"/>
              <a:t>%)</a:t>
            </a:r>
          </a:p>
        </p:txBody>
      </p:sp>
      <p:sp>
        <p:nvSpPr>
          <p:cNvPr id="103" name="Текст 102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n-US" dirty="0"/>
              <a:t>XXX</a:t>
            </a:r>
            <a:r>
              <a:rPr lang="ru-RU" dirty="0"/>
              <a:t> (</a:t>
            </a:r>
            <a:r>
              <a:rPr lang="en-US" dirty="0"/>
              <a:t>YYY</a:t>
            </a:r>
            <a:r>
              <a:rPr lang="ru-RU" dirty="0"/>
              <a:t>%)</a:t>
            </a:r>
          </a:p>
        </p:txBody>
      </p:sp>
      <p:sp>
        <p:nvSpPr>
          <p:cNvPr id="104" name="Текст 103"/>
          <p:cNvSpPr>
            <a:spLocks noGrp="1"/>
          </p:cNvSpPr>
          <p:nvPr>
            <p:ph type="body" sz="quarter" idx="43"/>
          </p:nvPr>
        </p:nvSpPr>
        <p:spPr/>
        <p:txBody>
          <a:bodyPr>
            <a:normAutofit/>
          </a:bodyPr>
          <a:lstStyle/>
          <a:p>
            <a:r>
              <a:rPr lang="en-US" dirty="0"/>
              <a:t>XXX</a:t>
            </a:r>
            <a:r>
              <a:rPr lang="ru-RU" dirty="0"/>
              <a:t> (</a:t>
            </a:r>
            <a:r>
              <a:rPr lang="en-US" dirty="0"/>
              <a:t>YYY</a:t>
            </a:r>
            <a:r>
              <a:rPr lang="ru-RU" dirty="0"/>
              <a:t>%)</a:t>
            </a:r>
          </a:p>
        </p:txBody>
      </p:sp>
      <p:sp>
        <p:nvSpPr>
          <p:cNvPr id="105" name="Текст 104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en-US" dirty="0"/>
              <a:t>XXX</a:t>
            </a:r>
            <a:r>
              <a:rPr lang="ru-RU" dirty="0"/>
              <a:t> (</a:t>
            </a:r>
            <a:r>
              <a:rPr lang="en-US" dirty="0"/>
              <a:t>YYY</a:t>
            </a:r>
            <a:r>
              <a:rPr lang="ru-RU" dirty="0"/>
              <a:t>%)</a:t>
            </a:r>
          </a:p>
        </p:txBody>
      </p:sp>
      <p:sp>
        <p:nvSpPr>
          <p:cNvPr id="106" name="Текст 105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n-US" dirty="0"/>
              <a:t>XXX</a:t>
            </a:r>
            <a:r>
              <a:rPr lang="ru-RU" dirty="0"/>
              <a:t> (</a:t>
            </a:r>
            <a:r>
              <a:rPr lang="en-US" dirty="0"/>
              <a:t>YYY</a:t>
            </a:r>
            <a:r>
              <a:rPr lang="ru-RU" dirty="0"/>
              <a:t>%)</a:t>
            </a:r>
          </a:p>
        </p:txBody>
      </p:sp>
      <p:sp>
        <p:nvSpPr>
          <p:cNvPr id="139" name="Текст 138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ru-RU"/>
              <a:t>млн штук</a:t>
            </a:r>
            <a:endParaRPr lang="ru-RU" dirty="0"/>
          </a:p>
        </p:txBody>
      </p:sp>
      <p:sp>
        <p:nvSpPr>
          <p:cNvPr id="140" name="Текст 139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ru-RU"/>
              <a:t>млрд рублей</a:t>
            </a:r>
            <a:endParaRPr lang="ru-RU" dirty="0"/>
          </a:p>
        </p:txBody>
      </p:sp>
      <p:pic>
        <p:nvPicPr>
          <p:cNvPr id="107" name="Объект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438" y="1472541"/>
            <a:ext cx="7444930" cy="2585172"/>
          </a:xfrm>
          <a:prstGeom prst="rect">
            <a:avLst/>
          </a:prstGeom>
        </p:spPr>
      </p:pic>
      <p:sp>
        <p:nvSpPr>
          <p:cNvPr id="108" name="Прямоугольник 107"/>
          <p:cNvSpPr/>
          <p:nvPr/>
        </p:nvSpPr>
        <p:spPr>
          <a:xfrm>
            <a:off x="814001" y="3821633"/>
            <a:ext cx="7617480" cy="174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TextBox 112"/>
          <p:cNvSpPr txBox="1"/>
          <p:nvPr/>
        </p:nvSpPr>
        <p:spPr>
          <a:xfrm>
            <a:off x="891026" y="3736283"/>
            <a:ext cx="68160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2016</a:t>
            </a: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                                      2017                                    2018                                                             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2016</a:t>
            </a: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                                 2017                               2018</a:t>
            </a:r>
          </a:p>
        </p:txBody>
      </p:sp>
    </p:spTree>
    <p:extLst>
      <p:ext uri="{BB962C8B-B14F-4D97-AF65-F5344CB8AC3E}">
        <p14:creationId xmlns:p14="http://schemas.microsoft.com/office/powerpoint/2010/main" val="475679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Объем производства светодиодных светильников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CCBF6-05E5-1A49-99E1-20499ABC9BBD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105" name="Объект 104"/>
          <p:cNvSpPr>
            <a:spLocks noGrp="1"/>
          </p:cNvSpPr>
          <p:nvPr>
            <p:ph idx="32"/>
          </p:nvPr>
        </p:nvSpPr>
        <p:spPr/>
        <p:txBody>
          <a:bodyPr>
            <a:normAutofit/>
          </a:bodyPr>
          <a:lstStyle/>
          <a:p>
            <a:r>
              <a:rPr lang="ru-RU" dirty="0"/>
              <a:t>ТОП- 3 сегмента в 2018 г. в количественном выражении заняли …</a:t>
            </a:r>
          </a:p>
          <a:p>
            <a:r>
              <a:rPr lang="ru-RU" dirty="0"/>
              <a:t>ТОП-3 сегмента в 2018 г. в стоимостном выражении заняли …</a:t>
            </a:r>
          </a:p>
          <a:p>
            <a:r>
              <a:rPr lang="ru-RU" dirty="0"/>
              <a:t>Резкое увеличение производства в сегменте … было вызвано…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27" name="Текст 26"/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28" name="Текст 27"/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06" name="Текст 105"/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r>
              <a:rPr lang="ru-RU"/>
              <a:t>Итого</a:t>
            </a:r>
            <a:endParaRPr lang="ru-RU" dirty="0"/>
          </a:p>
        </p:txBody>
      </p:sp>
      <p:sp>
        <p:nvSpPr>
          <p:cNvPr id="63" name="Текст 62"/>
          <p:cNvSpPr>
            <a:spLocks noGrp="1"/>
          </p:cNvSpPr>
          <p:nvPr>
            <p:ph type="body" sz="quarter" idx="60"/>
          </p:nvPr>
        </p:nvSpPr>
        <p:spPr/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64" name="Текст 63"/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66" name="Текст 65"/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69" name="Текст 68"/>
          <p:cNvSpPr>
            <a:spLocks noGrp="1"/>
          </p:cNvSpPr>
          <p:nvPr>
            <p:ph type="body" sz="quarter" idx="63"/>
          </p:nvPr>
        </p:nvSpPr>
        <p:spPr/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61" name="Текст 60"/>
          <p:cNvSpPr>
            <a:spLocks noGrp="1"/>
          </p:cNvSpPr>
          <p:nvPr>
            <p:ph type="body" sz="quarter" idx="64"/>
          </p:nvPr>
        </p:nvSpPr>
        <p:spPr/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65" name="Текст 64"/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68" name="Текст 67"/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70" name="Текст 69"/>
          <p:cNvSpPr>
            <a:spLocks noGrp="1"/>
          </p:cNvSpPr>
          <p:nvPr>
            <p:ph type="body" sz="quarter" idx="67"/>
          </p:nvPr>
        </p:nvSpPr>
        <p:spPr/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62" name="Текст 61"/>
          <p:cNvSpPr>
            <a:spLocks noGrp="1"/>
          </p:cNvSpPr>
          <p:nvPr>
            <p:ph type="body" sz="quarter" idx="68"/>
          </p:nvPr>
        </p:nvSpPr>
        <p:spPr/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60" name="Текст 59"/>
          <p:cNvSpPr>
            <a:spLocks noGrp="1"/>
          </p:cNvSpPr>
          <p:nvPr>
            <p:ph type="body" sz="quarter" idx="69"/>
          </p:nvPr>
        </p:nvSpPr>
        <p:spPr/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67" name="Текст 66"/>
          <p:cNvSpPr>
            <a:spLocks noGrp="1"/>
          </p:cNvSpPr>
          <p:nvPr>
            <p:ph type="body" sz="quarter" idx="70"/>
          </p:nvPr>
        </p:nvSpPr>
        <p:spPr/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71" name="Текст 70"/>
          <p:cNvSpPr>
            <a:spLocks noGrp="1"/>
          </p:cNvSpPr>
          <p:nvPr>
            <p:ph type="body" sz="quarter" idx="71"/>
          </p:nvPr>
        </p:nvSpPr>
        <p:spPr/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42" name="Текст 41"/>
          <p:cNvSpPr>
            <a:spLocks noGrp="1"/>
          </p:cNvSpPr>
          <p:nvPr>
            <p:ph type="body" sz="quarter" idx="72"/>
          </p:nvPr>
        </p:nvSpPr>
        <p:spPr/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43" name="Текст 42"/>
          <p:cNvSpPr>
            <a:spLocks noGrp="1"/>
          </p:cNvSpPr>
          <p:nvPr>
            <p:ph type="body" sz="quarter" idx="73"/>
          </p:nvPr>
        </p:nvSpPr>
        <p:spPr/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44" name="Текст 43"/>
          <p:cNvSpPr>
            <a:spLocks noGrp="1"/>
          </p:cNvSpPr>
          <p:nvPr>
            <p:ph type="body" sz="quarter" idx="74"/>
          </p:nvPr>
        </p:nvSpPr>
        <p:spPr/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07" name="Текст 106"/>
          <p:cNvSpPr>
            <a:spLocks noGrp="1"/>
          </p:cNvSpPr>
          <p:nvPr>
            <p:ph type="body" sz="quarter" idx="75"/>
          </p:nvPr>
        </p:nvSpPr>
        <p:spPr/>
        <p:txBody>
          <a:bodyPr/>
          <a:lstStyle/>
          <a:p>
            <a:r>
              <a:rPr lang="ru-RU"/>
              <a:t>Итого</a:t>
            </a:r>
            <a:endParaRPr lang="ru-RU" dirty="0"/>
          </a:p>
        </p:txBody>
      </p:sp>
      <p:sp>
        <p:nvSpPr>
          <p:cNvPr id="46" name="Текст 45"/>
          <p:cNvSpPr>
            <a:spLocks noGrp="1"/>
          </p:cNvSpPr>
          <p:nvPr>
            <p:ph type="body" sz="quarter" idx="76"/>
          </p:nvPr>
        </p:nvSpPr>
        <p:spPr/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47" name="Текст 46"/>
          <p:cNvSpPr>
            <a:spLocks noGrp="1"/>
          </p:cNvSpPr>
          <p:nvPr>
            <p:ph type="body" sz="quarter" idx="77"/>
          </p:nvPr>
        </p:nvSpPr>
        <p:spPr/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48" name="Текст 47"/>
          <p:cNvSpPr>
            <a:spLocks noGrp="1"/>
          </p:cNvSpPr>
          <p:nvPr>
            <p:ph type="body" sz="quarter" idx="78"/>
          </p:nvPr>
        </p:nvSpPr>
        <p:spPr/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49" name="Текст 48"/>
          <p:cNvSpPr>
            <a:spLocks noGrp="1"/>
          </p:cNvSpPr>
          <p:nvPr>
            <p:ph type="body" sz="quarter" idx="79"/>
          </p:nvPr>
        </p:nvSpPr>
        <p:spPr/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50" name="Текст 49"/>
          <p:cNvSpPr>
            <a:spLocks noGrp="1"/>
          </p:cNvSpPr>
          <p:nvPr>
            <p:ph type="body" sz="quarter" idx="80"/>
          </p:nvPr>
        </p:nvSpPr>
        <p:spPr/>
        <p:txBody>
          <a:bodyPr/>
          <a:lstStyle/>
          <a:p>
            <a:r>
              <a:rPr lang="ru-RU"/>
              <a:t>млн штук</a:t>
            </a:r>
            <a:endParaRPr lang="ru-RU" dirty="0"/>
          </a:p>
        </p:txBody>
      </p:sp>
      <p:sp>
        <p:nvSpPr>
          <p:cNvPr id="51" name="Текст 50"/>
          <p:cNvSpPr>
            <a:spLocks noGrp="1"/>
          </p:cNvSpPr>
          <p:nvPr>
            <p:ph type="body" sz="quarter" idx="81"/>
          </p:nvPr>
        </p:nvSpPr>
        <p:spPr/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52" name="Текст 51"/>
          <p:cNvSpPr>
            <a:spLocks noGrp="1"/>
          </p:cNvSpPr>
          <p:nvPr>
            <p:ph type="body" sz="quarter" idx="82"/>
          </p:nvPr>
        </p:nvSpPr>
        <p:spPr/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53" name="Текст 52"/>
          <p:cNvSpPr>
            <a:spLocks noGrp="1"/>
          </p:cNvSpPr>
          <p:nvPr>
            <p:ph type="body" sz="quarter" idx="83"/>
          </p:nvPr>
        </p:nvSpPr>
        <p:spPr/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54" name="Текст 53"/>
          <p:cNvSpPr>
            <a:spLocks noGrp="1"/>
          </p:cNvSpPr>
          <p:nvPr>
            <p:ph type="body" sz="quarter" idx="84"/>
          </p:nvPr>
        </p:nvSpPr>
        <p:spPr/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55" name="Текст 54"/>
          <p:cNvSpPr>
            <a:spLocks noGrp="1"/>
          </p:cNvSpPr>
          <p:nvPr>
            <p:ph type="body" sz="quarter" idx="85"/>
          </p:nvPr>
        </p:nvSpPr>
        <p:spPr/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56" name="Текст 55"/>
          <p:cNvSpPr>
            <a:spLocks noGrp="1"/>
          </p:cNvSpPr>
          <p:nvPr>
            <p:ph type="body" sz="quarter" idx="86"/>
          </p:nvPr>
        </p:nvSpPr>
        <p:spPr/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57" name="Текст 56"/>
          <p:cNvSpPr>
            <a:spLocks noGrp="1"/>
          </p:cNvSpPr>
          <p:nvPr>
            <p:ph type="body" sz="quarter" idx="87"/>
          </p:nvPr>
        </p:nvSpPr>
        <p:spPr/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08" name="Текст 107"/>
          <p:cNvSpPr>
            <a:spLocks noGrp="1"/>
          </p:cNvSpPr>
          <p:nvPr>
            <p:ph type="body" sz="quarter" idx="88"/>
          </p:nvPr>
        </p:nvSpPr>
        <p:spPr/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09" name="Текст 108"/>
          <p:cNvSpPr>
            <a:spLocks noGrp="1"/>
          </p:cNvSpPr>
          <p:nvPr>
            <p:ph type="body" sz="quarter" idx="89"/>
          </p:nvPr>
        </p:nvSpPr>
        <p:spPr/>
        <p:txBody>
          <a:bodyPr/>
          <a:lstStyle/>
          <a:p>
            <a:r>
              <a:rPr lang="ru-RU"/>
              <a:t>млрд рублей</a:t>
            </a:r>
            <a:endParaRPr lang="ru-RU" dirty="0"/>
          </a:p>
        </p:txBody>
      </p:sp>
      <p:sp>
        <p:nvSpPr>
          <p:cNvPr id="80" name="Текст 79"/>
          <p:cNvSpPr>
            <a:spLocks noGrp="1"/>
          </p:cNvSpPr>
          <p:nvPr>
            <p:ph type="body" sz="quarter" idx="90"/>
          </p:nvPr>
        </p:nvSpPr>
        <p:spPr/>
        <p:txBody>
          <a:bodyPr/>
          <a:lstStyle/>
          <a:p>
            <a:r>
              <a:rPr lang="ru-RU"/>
              <a:t>ТОП-3 сегмента</a:t>
            </a:r>
            <a:endParaRPr lang="ru-RU" dirty="0"/>
          </a:p>
        </p:txBody>
      </p:sp>
      <p:pic>
        <p:nvPicPr>
          <p:cNvPr id="99" name="Объект 10"/>
          <p:cNvPicPr>
            <a:picLocks noGrp="1" noChangeAspect="1"/>
          </p:cNvPicPr>
          <p:nvPr>
            <p:ph idx="56"/>
          </p:nvPr>
        </p:nvPicPr>
        <p:blipFill>
          <a:blip r:embed="rId3"/>
          <a:stretch>
            <a:fillRect/>
          </a:stretch>
        </p:blipFill>
        <p:spPr>
          <a:xfrm>
            <a:off x="769938" y="1470819"/>
            <a:ext cx="10544175" cy="2724150"/>
          </a:xfrm>
          <a:prstGeom prst="rect">
            <a:avLst/>
          </a:prstGeom>
        </p:spPr>
      </p:pic>
      <p:grpSp>
        <p:nvGrpSpPr>
          <p:cNvPr id="100" name="Группа 99"/>
          <p:cNvGrpSpPr/>
          <p:nvPr/>
        </p:nvGrpSpPr>
        <p:grpSpPr>
          <a:xfrm>
            <a:off x="994121" y="3904760"/>
            <a:ext cx="3756010" cy="215444"/>
            <a:chOff x="1041621" y="3940385"/>
            <a:chExt cx="3756010" cy="215444"/>
          </a:xfrm>
        </p:grpSpPr>
        <p:sp>
          <p:nvSpPr>
            <p:cNvPr id="101" name="Прямоугольник 100"/>
            <p:cNvSpPr/>
            <p:nvPr/>
          </p:nvSpPr>
          <p:spPr>
            <a:xfrm>
              <a:off x="1041621" y="4013860"/>
              <a:ext cx="3756010" cy="130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308646" y="3940385"/>
              <a:ext cx="32688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2016</a:t>
              </a:r>
              <a:r>
                <a:rPr lang="ru-RU" sz="800" dirty="0">
                  <a:solidFill>
                    <a:schemeClr val="bg1">
                      <a:lumMod val="50000"/>
                    </a:schemeClr>
                  </a:solidFill>
                </a:rPr>
                <a:t>                                                    2017                                                          2018</a:t>
              </a:r>
            </a:p>
          </p:txBody>
        </p:sp>
      </p:grpSp>
      <p:grpSp>
        <p:nvGrpSpPr>
          <p:cNvPr id="103" name="Группа 102"/>
          <p:cNvGrpSpPr/>
          <p:nvPr/>
        </p:nvGrpSpPr>
        <p:grpSpPr>
          <a:xfrm>
            <a:off x="7919742" y="3909943"/>
            <a:ext cx="3756010" cy="215444"/>
            <a:chOff x="7967242" y="3945568"/>
            <a:chExt cx="3756010" cy="215444"/>
          </a:xfrm>
        </p:grpSpPr>
        <p:sp>
          <p:nvSpPr>
            <p:cNvPr id="104" name="Прямоугольник 103"/>
            <p:cNvSpPr/>
            <p:nvPr/>
          </p:nvSpPr>
          <p:spPr>
            <a:xfrm>
              <a:off x="7967242" y="4019043"/>
              <a:ext cx="3756010" cy="130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8234267" y="3945568"/>
              <a:ext cx="268535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2016</a:t>
              </a:r>
              <a:r>
                <a:rPr lang="ru-RU" sz="800" dirty="0">
                  <a:solidFill>
                    <a:schemeClr val="bg1">
                      <a:lumMod val="50000"/>
                    </a:schemeClr>
                  </a:solidFill>
                </a:rPr>
                <a:t>                                            2017                                      2018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0083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Конфиденциальность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CCBF6-05E5-1A49-99E1-20499ABC9BBD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0563" y="1731526"/>
            <a:ext cx="109186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Интеллектуальные права на исследование принадлежат компании «</a:t>
            </a:r>
            <a:r>
              <a:rPr lang="ru-RU" sz="2000" dirty="0" err="1"/>
              <a:t>Лайтинг</a:t>
            </a:r>
            <a:r>
              <a:rPr lang="ru-RU" sz="2000" dirty="0"/>
              <a:t> Бизнес Консалтинг».</a:t>
            </a:r>
          </a:p>
          <a:p>
            <a:pPr algn="just"/>
            <a:endParaRPr lang="en-US" sz="2000" dirty="0"/>
          </a:p>
          <a:p>
            <a:pPr algn="just"/>
            <a:r>
              <a:rPr lang="ru-RU" sz="2000" dirty="0"/>
              <a:t>Коммерческие права на распространение принадлежат компании «</a:t>
            </a:r>
            <a:r>
              <a:rPr lang="ru-RU" sz="2000" dirty="0" err="1"/>
              <a:t>Лайтинг</a:t>
            </a:r>
            <a:r>
              <a:rPr lang="ru-RU" sz="2000" dirty="0"/>
              <a:t> Бизнес Консалтинг».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Данная копия исследования имеет уникальный номер и предназначена для использования исключительно внутри Вашей компании. </a:t>
            </a:r>
            <a:r>
              <a:rPr lang="ru-RU" sz="2000" b="1" dirty="0">
                <a:solidFill>
                  <a:srgbClr val="FF0000"/>
                </a:solidFill>
              </a:rPr>
              <a:t>Просим Вас не пересылать  и не предоставлять данное исследование другим компаниям, ограничив круг лиц, которые имеют доступ к нему в  Вашей компании.</a:t>
            </a:r>
          </a:p>
          <a:p>
            <a:pPr algn="just"/>
            <a:endParaRPr lang="en-US" sz="2000" dirty="0"/>
          </a:p>
          <a:p>
            <a:pPr algn="just"/>
            <a:r>
              <a:rPr lang="ru-RU" sz="2000" dirty="0"/>
              <a:t>Ограничение распространения данного исследования среди третьих лиц – необходимый шаг для продолжения регулярной работы по оценке рынка светильников.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10578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ru-RU" dirty="0"/>
              <a:t>В 2018 г. … доли производства светильников для … Причина …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3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Структура рынка претерпела изменения в следующих сегментах:</a:t>
            </a:r>
          </a:p>
          <a:p>
            <a:r>
              <a:rPr lang="ru-RU" dirty="0"/>
              <a:t>Выросли: …</a:t>
            </a:r>
          </a:p>
          <a:p>
            <a:r>
              <a:rPr lang="ru-RU" dirty="0"/>
              <a:t>Сократились: ..</a:t>
            </a:r>
          </a:p>
          <a:p>
            <a:r>
              <a:rPr lang="ru-RU" dirty="0"/>
              <a:t>Остальные сегменты также подверглись незначительным изменениям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Структура производства светодиодных светильников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algn="r"/>
            <a:fld id="{862CCBF6-05E5-1A49-99E1-20499ABC9BBD}" type="slidenum">
              <a:rPr lang="ru-RU" smtClean="0"/>
              <a:pPr algn="r"/>
              <a:t>20</a:t>
            </a:fld>
            <a:endParaRPr lang="ru-RU" dirty="0"/>
          </a:p>
        </p:txBody>
      </p:sp>
      <p:pic>
        <p:nvPicPr>
          <p:cNvPr id="8" name="Объект 1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1363" y="1392237"/>
            <a:ext cx="10601325" cy="2676525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7830952" y="3828605"/>
            <a:ext cx="3756010" cy="215444"/>
            <a:chOff x="7967242" y="3945568"/>
            <a:chExt cx="3756010" cy="215444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7967242" y="4019043"/>
              <a:ext cx="3756010" cy="130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234267" y="3945568"/>
              <a:ext cx="268535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2016</a:t>
              </a:r>
              <a:r>
                <a:rPr lang="ru-RU" sz="800" dirty="0">
                  <a:solidFill>
                    <a:schemeClr val="bg1">
                      <a:lumMod val="50000"/>
                    </a:schemeClr>
                  </a:solidFill>
                </a:rPr>
                <a:t>                                            2017                                      2018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919690" y="3834055"/>
            <a:ext cx="3756010" cy="215444"/>
            <a:chOff x="1041621" y="3940385"/>
            <a:chExt cx="3756010" cy="215444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041621" y="4013860"/>
              <a:ext cx="3756010" cy="130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308646" y="3940385"/>
              <a:ext cx="32688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2016</a:t>
              </a:r>
              <a:r>
                <a:rPr lang="ru-RU" sz="800" dirty="0">
                  <a:solidFill>
                    <a:schemeClr val="bg1">
                      <a:lumMod val="50000"/>
                    </a:schemeClr>
                  </a:solidFill>
                </a:rPr>
                <a:t>                                                    2017                                                          2018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04174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Объем производства традиционных светильников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CCBF6-05E5-1A49-99E1-20499ABC9BBD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103" name="Объект 102"/>
          <p:cNvSpPr>
            <a:spLocks noGrp="1"/>
          </p:cNvSpPr>
          <p:nvPr>
            <p:ph idx="32"/>
          </p:nvPr>
        </p:nvSpPr>
        <p:spPr/>
        <p:txBody>
          <a:bodyPr/>
          <a:lstStyle/>
          <a:p>
            <a:r>
              <a:rPr lang="ru-RU" dirty="0"/>
              <a:t>… объема производства в количественном выражении в период 2016-2018 гг. …</a:t>
            </a:r>
          </a:p>
        </p:txBody>
      </p:sp>
      <p:sp>
        <p:nvSpPr>
          <p:cNvPr id="120" name="Текст 119"/>
          <p:cNvSpPr>
            <a:spLocks noGrp="1"/>
          </p:cNvSpPr>
          <p:nvPr>
            <p:ph type="body" sz="quarter" idx="90"/>
          </p:nvPr>
        </p:nvSpPr>
        <p:spPr/>
        <p:txBody>
          <a:bodyPr/>
          <a:lstStyle/>
          <a:p>
            <a:r>
              <a:rPr lang="ru-RU" dirty="0"/>
              <a:t>ТОП-3 сегмента</a:t>
            </a:r>
          </a:p>
        </p:txBody>
      </p:sp>
      <p:sp>
        <p:nvSpPr>
          <p:cNvPr id="50" name="Текст 49"/>
          <p:cNvSpPr>
            <a:spLocks noGrp="1"/>
          </p:cNvSpPr>
          <p:nvPr>
            <p:ph type="body" sz="quarter" idx="8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9" name="Текст 58"/>
          <p:cNvSpPr>
            <a:spLocks noGrp="1"/>
          </p:cNvSpPr>
          <p:nvPr>
            <p:ph type="body" sz="quarter" idx="89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3" name="Текст 24"/>
          <p:cNvSpPr>
            <a:spLocks noGrp="1"/>
          </p:cNvSpPr>
          <p:nvPr>
            <p:ph type="body" sz="quarter" idx="41"/>
          </p:nvPr>
        </p:nvSpPr>
        <p:spPr>
          <a:xfrm>
            <a:off x="4295113" y="5231030"/>
            <a:ext cx="949239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94" name="Текст 26"/>
          <p:cNvSpPr>
            <a:spLocks noGrp="1"/>
          </p:cNvSpPr>
          <p:nvPr>
            <p:ph type="body" sz="quarter" idx="57"/>
          </p:nvPr>
        </p:nvSpPr>
        <p:spPr>
          <a:xfrm>
            <a:off x="4295113" y="5562537"/>
            <a:ext cx="949239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95" name="Текст 27"/>
          <p:cNvSpPr>
            <a:spLocks noGrp="1"/>
          </p:cNvSpPr>
          <p:nvPr>
            <p:ph type="body" sz="quarter" idx="58"/>
          </p:nvPr>
        </p:nvSpPr>
        <p:spPr>
          <a:xfrm>
            <a:off x="4290880" y="5893748"/>
            <a:ext cx="949239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96" name="Текст 105"/>
          <p:cNvSpPr>
            <a:spLocks noGrp="1"/>
          </p:cNvSpPr>
          <p:nvPr>
            <p:ph type="body" sz="quarter" idx="59"/>
          </p:nvPr>
        </p:nvSpPr>
        <p:spPr>
          <a:xfrm>
            <a:off x="4290880" y="6225255"/>
            <a:ext cx="949239" cy="255153"/>
          </a:xfrm>
        </p:spPr>
        <p:txBody>
          <a:bodyPr/>
          <a:lstStyle/>
          <a:p>
            <a:r>
              <a:rPr lang="ru-RU"/>
              <a:t>Итого</a:t>
            </a:r>
            <a:endParaRPr lang="ru-RU" dirty="0"/>
          </a:p>
        </p:txBody>
      </p:sp>
      <p:sp>
        <p:nvSpPr>
          <p:cNvPr id="97" name="Текст 62"/>
          <p:cNvSpPr>
            <a:spLocks noGrp="1"/>
          </p:cNvSpPr>
          <p:nvPr>
            <p:ph type="body" sz="quarter" idx="60"/>
          </p:nvPr>
        </p:nvSpPr>
        <p:spPr>
          <a:xfrm>
            <a:off x="5313470" y="5231030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98" name="Текст 63"/>
          <p:cNvSpPr>
            <a:spLocks noGrp="1"/>
          </p:cNvSpPr>
          <p:nvPr>
            <p:ph type="body" sz="quarter" idx="61"/>
          </p:nvPr>
        </p:nvSpPr>
        <p:spPr>
          <a:xfrm>
            <a:off x="5313470" y="5562537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99" name="Текст 65"/>
          <p:cNvSpPr>
            <a:spLocks noGrp="1"/>
          </p:cNvSpPr>
          <p:nvPr>
            <p:ph type="body" sz="quarter" idx="62"/>
          </p:nvPr>
        </p:nvSpPr>
        <p:spPr>
          <a:xfrm>
            <a:off x="5309237" y="5893748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00" name="Текст 68"/>
          <p:cNvSpPr>
            <a:spLocks noGrp="1"/>
          </p:cNvSpPr>
          <p:nvPr>
            <p:ph type="body" sz="quarter" idx="63"/>
          </p:nvPr>
        </p:nvSpPr>
        <p:spPr>
          <a:xfrm>
            <a:off x="5309237" y="6225255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01" name="Текст 60"/>
          <p:cNvSpPr>
            <a:spLocks noGrp="1"/>
          </p:cNvSpPr>
          <p:nvPr>
            <p:ph type="body" sz="quarter" idx="64"/>
          </p:nvPr>
        </p:nvSpPr>
        <p:spPr>
          <a:xfrm>
            <a:off x="6231369" y="5231030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02" name="Текст 64"/>
          <p:cNvSpPr>
            <a:spLocks noGrp="1"/>
          </p:cNvSpPr>
          <p:nvPr>
            <p:ph type="body" sz="quarter" idx="65"/>
          </p:nvPr>
        </p:nvSpPr>
        <p:spPr>
          <a:xfrm>
            <a:off x="6231369" y="5562537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14" name="Текст 67"/>
          <p:cNvSpPr>
            <a:spLocks noGrp="1"/>
          </p:cNvSpPr>
          <p:nvPr>
            <p:ph type="body" sz="quarter" idx="66"/>
          </p:nvPr>
        </p:nvSpPr>
        <p:spPr>
          <a:xfrm>
            <a:off x="6227136" y="5893748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15" name="Текст 69"/>
          <p:cNvSpPr>
            <a:spLocks noGrp="1"/>
          </p:cNvSpPr>
          <p:nvPr>
            <p:ph type="body" sz="quarter" idx="67"/>
          </p:nvPr>
        </p:nvSpPr>
        <p:spPr>
          <a:xfrm>
            <a:off x="6227136" y="6225255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16" name="Текст 61"/>
          <p:cNvSpPr>
            <a:spLocks noGrp="1"/>
          </p:cNvSpPr>
          <p:nvPr>
            <p:ph type="body" sz="quarter" idx="68"/>
          </p:nvPr>
        </p:nvSpPr>
        <p:spPr>
          <a:xfrm>
            <a:off x="7130829" y="5231030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17" name="Текст 59"/>
          <p:cNvSpPr>
            <a:spLocks noGrp="1"/>
          </p:cNvSpPr>
          <p:nvPr>
            <p:ph type="body" sz="quarter" idx="69"/>
          </p:nvPr>
        </p:nvSpPr>
        <p:spPr>
          <a:xfrm>
            <a:off x="7130829" y="5562537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18" name="Текст 66"/>
          <p:cNvSpPr>
            <a:spLocks noGrp="1"/>
          </p:cNvSpPr>
          <p:nvPr>
            <p:ph type="body" sz="quarter" idx="70"/>
          </p:nvPr>
        </p:nvSpPr>
        <p:spPr>
          <a:xfrm>
            <a:off x="7126596" y="5893748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19" name="Текст 70"/>
          <p:cNvSpPr>
            <a:spLocks noGrp="1"/>
          </p:cNvSpPr>
          <p:nvPr>
            <p:ph type="body" sz="quarter" idx="71"/>
          </p:nvPr>
        </p:nvSpPr>
        <p:spPr>
          <a:xfrm>
            <a:off x="7126596" y="6225255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21" name="Текст 41"/>
          <p:cNvSpPr>
            <a:spLocks noGrp="1"/>
          </p:cNvSpPr>
          <p:nvPr>
            <p:ph type="body" sz="quarter" idx="72"/>
          </p:nvPr>
        </p:nvSpPr>
        <p:spPr>
          <a:xfrm>
            <a:off x="325077" y="5231030"/>
            <a:ext cx="949239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22" name="Текст 42"/>
          <p:cNvSpPr>
            <a:spLocks noGrp="1"/>
          </p:cNvSpPr>
          <p:nvPr>
            <p:ph type="body" sz="quarter" idx="73"/>
          </p:nvPr>
        </p:nvSpPr>
        <p:spPr>
          <a:xfrm>
            <a:off x="325077" y="5562537"/>
            <a:ext cx="949239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23" name="Текст 43"/>
          <p:cNvSpPr>
            <a:spLocks noGrp="1"/>
          </p:cNvSpPr>
          <p:nvPr>
            <p:ph type="body" sz="quarter" idx="74"/>
          </p:nvPr>
        </p:nvSpPr>
        <p:spPr>
          <a:xfrm>
            <a:off x="320844" y="5893748"/>
            <a:ext cx="949239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24" name="Текст 106"/>
          <p:cNvSpPr>
            <a:spLocks noGrp="1"/>
          </p:cNvSpPr>
          <p:nvPr>
            <p:ph type="body" sz="quarter" idx="75"/>
          </p:nvPr>
        </p:nvSpPr>
        <p:spPr>
          <a:xfrm>
            <a:off x="320844" y="6225255"/>
            <a:ext cx="949239" cy="255153"/>
          </a:xfrm>
        </p:spPr>
        <p:txBody>
          <a:bodyPr/>
          <a:lstStyle/>
          <a:p>
            <a:r>
              <a:rPr lang="ru-RU"/>
              <a:t>Итого</a:t>
            </a:r>
            <a:endParaRPr lang="ru-RU" dirty="0"/>
          </a:p>
        </p:txBody>
      </p:sp>
      <p:sp>
        <p:nvSpPr>
          <p:cNvPr id="125" name="Текст 45"/>
          <p:cNvSpPr>
            <a:spLocks noGrp="1"/>
          </p:cNvSpPr>
          <p:nvPr>
            <p:ph type="body" sz="quarter" idx="76"/>
          </p:nvPr>
        </p:nvSpPr>
        <p:spPr>
          <a:xfrm>
            <a:off x="1343434" y="5231030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26" name="Текст 46"/>
          <p:cNvSpPr>
            <a:spLocks noGrp="1"/>
          </p:cNvSpPr>
          <p:nvPr>
            <p:ph type="body" sz="quarter" idx="77"/>
          </p:nvPr>
        </p:nvSpPr>
        <p:spPr>
          <a:xfrm>
            <a:off x="1343434" y="5562537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27" name="Текст 47"/>
          <p:cNvSpPr>
            <a:spLocks noGrp="1"/>
          </p:cNvSpPr>
          <p:nvPr>
            <p:ph type="body" sz="quarter" idx="78"/>
          </p:nvPr>
        </p:nvSpPr>
        <p:spPr>
          <a:xfrm>
            <a:off x="1339201" y="5893748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28" name="Текст 48"/>
          <p:cNvSpPr>
            <a:spLocks noGrp="1"/>
          </p:cNvSpPr>
          <p:nvPr>
            <p:ph type="body" sz="quarter" idx="79"/>
          </p:nvPr>
        </p:nvSpPr>
        <p:spPr>
          <a:xfrm>
            <a:off x="1339201" y="6225255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29" name="Текст 50"/>
          <p:cNvSpPr>
            <a:spLocks noGrp="1"/>
          </p:cNvSpPr>
          <p:nvPr>
            <p:ph type="body" sz="quarter" idx="81"/>
          </p:nvPr>
        </p:nvSpPr>
        <p:spPr>
          <a:xfrm>
            <a:off x="2261333" y="5562537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30" name="Текст 51"/>
          <p:cNvSpPr>
            <a:spLocks noGrp="1"/>
          </p:cNvSpPr>
          <p:nvPr>
            <p:ph type="body" sz="quarter" idx="82"/>
          </p:nvPr>
        </p:nvSpPr>
        <p:spPr>
          <a:xfrm>
            <a:off x="2257100" y="5893748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31" name="Текст 52"/>
          <p:cNvSpPr>
            <a:spLocks noGrp="1"/>
          </p:cNvSpPr>
          <p:nvPr>
            <p:ph type="body" sz="quarter" idx="83"/>
          </p:nvPr>
        </p:nvSpPr>
        <p:spPr>
          <a:xfrm>
            <a:off x="2257100" y="6225255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32" name="Текст 53"/>
          <p:cNvSpPr>
            <a:spLocks noGrp="1"/>
          </p:cNvSpPr>
          <p:nvPr>
            <p:ph type="body" sz="quarter" idx="84"/>
          </p:nvPr>
        </p:nvSpPr>
        <p:spPr>
          <a:xfrm>
            <a:off x="3160793" y="5231030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33" name="Текст 54"/>
          <p:cNvSpPr>
            <a:spLocks noGrp="1"/>
          </p:cNvSpPr>
          <p:nvPr>
            <p:ph type="body" sz="quarter" idx="85"/>
          </p:nvPr>
        </p:nvSpPr>
        <p:spPr>
          <a:xfrm>
            <a:off x="3160793" y="5562537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34" name="Текст 55"/>
          <p:cNvSpPr>
            <a:spLocks noGrp="1"/>
          </p:cNvSpPr>
          <p:nvPr>
            <p:ph type="body" sz="quarter" idx="86"/>
          </p:nvPr>
        </p:nvSpPr>
        <p:spPr>
          <a:xfrm>
            <a:off x="3156560" y="5893748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35" name="Текст 56"/>
          <p:cNvSpPr>
            <a:spLocks noGrp="1"/>
          </p:cNvSpPr>
          <p:nvPr>
            <p:ph type="body" sz="quarter" idx="87"/>
          </p:nvPr>
        </p:nvSpPr>
        <p:spPr>
          <a:xfrm>
            <a:off x="3156560" y="6225255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36" name="Текст 107"/>
          <p:cNvSpPr>
            <a:spLocks noGrp="1"/>
          </p:cNvSpPr>
          <p:nvPr>
            <p:ph type="body" sz="quarter" idx="88"/>
          </p:nvPr>
        </p:nvSpPr>
        <p:spPr>
          <a:xfrm>
            <a:off x="2263949" y="5244792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pic>
        <p:nvPicPr>
          <p:cNvPr id="137" name="Объект 10"/>
          <p:cNvPicPr>
            <a:picLocks noGrp="1" noChangeAspect="1"/>
          </p:cNvPicPr>
          <p:nvPr>
            <p:ph idx="56"/>
          </p:nvPr>
        </p:nvPicPr>
        <p:blipFill>
          <a:blip r:embed="rId3"/>
          <a:stretch>
            <a:fillRect/>
          </a:stretch>
        </p:blipFill>
        <p:spPr>
          <a:xfrm>
            <a:off x="769938" y="1470819"/>
            <a:ext cx="10544175" cy="2724150"/>
          </a:xfrm>
          <a:prstGeom prst="rect">
            <a:avLst/>
          </a:prstGeom>
        </p:spPr>
      </p:pic>
      <p:grpSp>
        <p:nvGrpSpPr>
          <p:cNvPr id="138" name="Группа 137"/>
          <p:cNvGrpSpPr/>
          <p:nvPr/>
        </p:nvGrpSpPr>
        <p:grpSpPr>
          <a:xfrm>
            <a:off x="970371" y="3904760"/>
            <a:ext cx="3756010" cy="215444"/>
            <a:chOff x="1041621" y="3940385"/>
            <a:chExt cx="3756010" cy="215444"/>
          </a:xfrm>
        </p:grpSpPr>
        <p:sp>
          <p:nvSpPr>
            <p:cNvPr id="139" name="Прямоугольник 138"/>
            <p:cNvSpPr/>
            <p:nvPr/>
          </p:nvSpPr>
          <p:spPr>
            <a:xfrm>
              <a:off x="1041621" y="4013860"/>
              <a:ext cx="3756010" cy="130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308646" y="3940385"/>
              <a:ext cx="32688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2016</a:t>
              </a:r>
              <a:r>
                <a:rPr lang="ru-RU" sz="800" dirty="0">
                  <a:solidFill>
                    <a:schemeClr val="bg1">
                      <a:lumMod val="50000"/>
                    </a:schemeClr>
                  </a:solidFill>
                </a:rPr>
                <a:t>                                                    2017                                                          2018</a:t>
              </a:r>
            </a:p>
          </p:txBody>
        </p:sp>
      </p:grpSp>
      <p:grpSp>
        <p:nvGrpSpPr>
          <p:cNvPr id="141" name="Группа 140"/>
          <p:cNvGrpSpPr/>
          <p:nvPr/>
        </p:nvGrpSpPr>
        <p:grpSpPr>
          <a:xfrm>
            <a:off x="7907867" y="3909943"/>
            <a:ext cx="3756010" cy="215444"/>
            <a:chOff x="7967242" y="3945568"/>
            <a:chExt cx="3756010" cy="215444"/>
          </a:xfrm>
        </p:grpSpPr>
        <p:sp>
          <p:nvSpPr>
            <p:cNvPr id="142" name="Прямоугольник 141"/>
            <p:cNvSpPr/>
            <p:nvPr/>
          </p:nvSpPr>
          <p:spPr>
            <a:xfrm>
              <a:off x="7967242" y="4019043"/>
              <a:ext cx="3756010" cy="130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8234267" y="3945568"/>
              <a:ext cx="268535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2016</a:t>
              </a:r>
              <a:r>
                <a:rPr lang="ru-RU" sz="800" dirty="0">
                  <a:solidFill>
                    <a:schemeClr val="bg1">
                      <a:lumMod val="50000"/>
                    </a:schemeClr>
                  </a:solidFill>
                </a:rPr>
                <a:t>                                            2017                                      2018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13437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29"/>
          </p:nvPr>
        </p:nvSpPr>
        <p:spPr/>
        <p:txBody>
          <a:bodyPr>
            <a:normAutofit/>
          </a:bodyPr>
          <a:lstStyle/>
          <a:p>
            <a:r>
              <a:rPr lang="ru-RU" dirty="0"/>
              <a:t>… доли светильников … вызвано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30"/>
          </p:nvPr>
        </p:nvSpPr>
        <p:spPr>
          <a:xfrm>
            <a:off x="6052339" y="4776104"/>
            <a:ext cx="5760000" cy="17389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300" dirty="0"/>
              <a:t>Структура производства претерпела изменения в следующих сегментах:</a:t>
            </a:r>
          </a:p>
          <a:p>
            <a:r>
              <a:rPr lang="ru-RU" sz="1300" dirty="0"/>
              <a:t>Выросли: …</a:t>
            </a:r>
          </a:p>
          <a:p>
            <a:r>
              <a:rPr lang="ru-RU" sz="1300" dirty="0"/>
              <a:t>Сократились: …</a:t>
            </a:r>
          </a:p>
          <a:p>
            <a:r>
              <a:rPr lang="ru-RU" sz="1300" dirty="0"/>
              <a:t>Остальные сегменты также имели незначительные изменения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Структура производства традиционных светильников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algn="r"/>
            <a:fld id="{862CCBF6-05E5-1A49-99E1-20499ABC9BBD}" type="slidenum">
              <a:rPr lang="ru-RU" smtClean="0"/>
              <a:pPr algn="r"/>
              <a:t>22</a:t>
            </a:fld>
            <a:endParaRPr lang="ru-RU" dirty="0"/>
          </a:p>
        </p:txBody>
      </p:sp>
      <p:pic>
        <p:nvPicPr>
          <p:cNvPr id="8" name="Объект 1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1363" y="1392237"/>
            <a:ext cx="10601325" cy="2676525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910996" y="3833510"/>
            <a:ext cx="3756010" cy="215444"/>
            <a:chOff x="1041621" y="3940385"/>
            <a:chExt cx="3756010" cy="215444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041621" y="4013860"/>
              <a:ext cx="3756010" cy="130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08646" y="3940385"/>
              <a:ext cx="32688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2016</a:t>
              </a:r>
              <a:r>
                <a:rPr lang="ru-RU" sz="800" dirty="0">
                  <a:solidFill>
                    <a:schemeClr val="bg1">
                      <a:lumMod val="50000"/>
                    </a:schemeClr>
                  </a:solidFill>
                </a:rPr>
                <a:t>                                                    2017                                                          2018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7848492" y="3838693"/>
            <a:ext cx="3756010" cy="215444"/>
            <a:chOff x="7967242" y="3945568"/>
            <a:chExt cx="3756010" cy="215444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7967242" y="4019043"/>
              <a:ext cx="3756010" cy="130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234267" y="3945568"/>
              <a:ext cx="268535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2016</a:t>
              </a:r>
              <a:r>
                <a:rPr lang="ru-RU" sz="800" dirty="0">
                  <a:solidFill>
                    <a:schemeClr val="bg1">
                      <a:lumMod val="50000"/>
                    </a:schemeClr>
                  </a:solidFill>
                </a:rPr>
                <a:t>                                            2017                                      2018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06377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655982"/>
          </a:xfrm>
          <a:prstGeom prst="rect">
            <a:avLst/>
          </a:prstGeom>
          <a:blipFill>
            <a:blip r:embed="rId2">
              <a:alphaModFix amt="5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5104929"/>
            <a:ext cx="12192000" cy="1143000"/>
          </a:xfrm>
          <a:prstGeom prst="rect">
            <a:avLst/>
          </a:prstGeom>
          <a:solidFill>
            <a:srgbClr val="E02226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bg1"/>
                </a:solidFill>
              </a:rPr>
              <a:t>Импорт светильников в РФ</a:t>
            </a:r>
          </a:p>
        </p:txBody>
      </p:sp>
    </p:spTree>
    <p:extLst>
      <p:ext uri="{BB962C8B-B14F-4D97-AF65-F5344CB8AC3E}">
        <p14:creationId xmlns:p14="http://schemas.microsoft.com/office/powerpoint/2010/main" val="42008680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Объект 50"/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ru-RU" dirty="0"/>
              <a:t>Объем импорта в 2018 г. … Причина – …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Доля традиционных светильников в количественном выражении …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Средняя стоимость импортного светильника ...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При этом в 2018 г. средняя стоимость традиционного светильника составила …</a:t>
            </a:r>
          </a:p>
        </p:txBody>
      </p:sp>
      <p:pic>
        <p:nvPicPr>
          <p:cNvPr id="109" name="Объект 83"/>
          <p:cNvPicPr>
            <a:picLocks noGrp="1" noChangeAspect="1"/>
          </p:cNvPicPr>
          <p:nvPr>
            <p:ph idx="30"/>
          </p:nvPr>
        </p:nvPicPr>
        <p:blipFill>
          <a:blip r:embed="rId3"/>
          <a:stretch>
            <a:fillRect/>
          </a:stretch>
        </p:blipFill>
        <p:spPr>
          <a:xfrm>
            <a:off x="3032919" y="4207669"/>
            <a:ext cx="2390775" cy="2095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Объем импорта светильников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CCBF6-05E5-1A49-99E1-20499ABC9BBD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52" name="Текст 51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ru-RU"/>
              <a:t>млн штук</a:t>
            </a:r>
            <a:endParaRPr lang="ru-RU" dirty="0"/>
          </a:p>
        </p:txBody>
      </p:sp>
      <p:sp>
        <p:nvSpPr>
          <p:cNvPr id="53" name="Текст 52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ru-RU"/>
              <a:t>млрд рублей</a:t>
            </a:r>
            <a:endParaRPr lang="ru-RU" dirty="0"/>
          </a:p>
        </p:txBody>
      </p:sp>
      <p:sp>
        <p:nvSpPr>
          <p:cNvPr id="101" name="Текст 111"/>
          <p:cNvSpPr>
            <a:spLocks noGrp="1"/>
          </p:cNvSpPr>
          <p:nvPr>
            <p:ph type="body" sz="quarter" idx="14"/>
          </p:nvPr>
        </p:nvSpPr>
        <p:spPr>
          <a:xfrm>
            <a:off x="331024" y="5340843"/>
            <a:ext cx="924035" cy="265112"/>
          </a:xfrm>
        </p:spPr>
        <p:txBody>
          <a:bodyPr>
            <a:normAutofit/>
          </a:bodyPr>
          <a:lstStyle/>
          <a:p>
            <a:r>
              <a:rPr lang="en-US" dirty="0"/>
              <a:t>XXX</a:t>
            </a:r>
            <a:r>
              <a:rPr lang="ru-RU" dirty="0"/>
              <a:t> (</a:t>
            </a:r>
            <a:r>
              <a:rPr lang="en-US" dirty="0"/>
              <a:t>YYY</a:t>
            </a:r>
            <a:r>
              <a:rPr lang="ru-RU" dirty="0"/>
              <a:t>%)</a:t>
            </a:r>
          </a:p>
          <a:p>
            <a:endParaRPr lang="ru-RU" dirty="0"/>
          </a:p>
        </p:txBody>
      </p:sp>
      <p:sp>
        <p:nvSpPr>
          <p:cNvPr id="102" name="Текст 110"/>
          <p:cNvSpPr>
            <a:spLocks noGrp="1"/>
          </p:cNvSpPr>
          <p:nvPr>
            <p:ph type="body" sz="quarter" idx="15"/>
          </p:nvPr>
        </p:nvSpPr>
        <p:spPr>
          <a:xfrm>
            <a:off x="331024" y="5728032"/>
            <a:ext cx="924035" cy="265112"/>
          </a:xfrm>
        </p:spPr>
        <p:txBody>
          <a:bodyPr>
            <a:normAutofit/>
          </a:bodyPr>
          <a:lstStyle/>
          <a:p>
            <a:r>
              <a:rPr lang="en-US" dirty="0"/>
              <a:t>XXX</a:t>
            </a:r>
            <a:r>
              <a:rPr lang="ru-RU" dirty="0"/>
              <a:t> (</a:t>
            </a:r>
            <a:r>
              <a:rPr lang="en-US" dirty="0"/>
              <a:t>YYY</a:t>
            </a:r>
            <a:r>
              <a:rPr lang="ru-RU" dirty="0"/>
              <a:t>%)</a:t>
            </a:r>
          </a:p>
          <a:p>
            <a:endParaRPr lang="ru-RU" dirty="0"/>
          </a:p>
        </p:txBody>
      </p:sp>
      <p:sp>
        <p:nvSpPr>
          <p:cNvPr id="103" name="Текст 109"/>
          <p:cNvSpPr>
            <a:spLocks noGrp="1"/>
          </p:cNvSpPr>
          <p:nvPr>
            <p:ph type="body" sz="quarter" idx="16"/>
          </p:nvPr>
        </p:nvSpPr>
        <p:spPr>
          <a:xfrm>
            <a:off x="331024" y="6096557"/>
            <a:ext cx="924035" cy="265112"/>
          </a:xfrm>
        </p:spPr>
        <p:txBody>
          <a:bodyPr/>
          <a:lstStyle/>
          <a:p>
            <a:r>
              <a:rPr lang="en-US" dirty="0"/>
              <a:t>XXX</a:t>
            </a:r>
            <a:r>
              <a:rPr lang="ru-RU" dirty="0"/>
              <a:t> (</a:t>
            </a:r>
            <a:r>
              <a:rPr lang="en-US" dirty="0"/>
              <a:t>YYY</a:t>
            </a:r>
            <a:r>
              <a:rPr lang="ru-RU" dirty="0"/>
              <a:t>%)</a:t>
            </a:r>
          </a:p>
        </p:txBody>
      </p:sp>
      <p:sp>
        <p:nvSpPr>
          <p:cNvPr id="104" name="Текст 88"/>
          <p:cNvSpPr>
            <a:spLocks noGrp="1"/>
          </p:cNvSpPr>
          <p:nvPr>
            <p:ph type="body" sz="quarter" idx="26"/>
          </p:nvPr>
        </p:nvSpPr>
        <p:spPr>
          <a:xfrm>
            <a:off x="3499800" y="5342230"/>
            <a:ext cx="1592154" cy="265112"/>
          </a:xfrm>
        </p:spPr>
        <p:txBody>
          <a:bodyPr/>
          <a:lstStyle/>
          <a:p>
            <a:r>
              <a:rPr lang="ru-RU"/>
              <a:t>Светодиодные</a:t>
            </a:r>
            <a:endParaRPr lang="ru-RU" dirty="0"/>
          </a:p>
        </p:txBody>
      </p:sp>
      <p:sp>
        <p:nvSpPr>
          <p:cNvPr id="105" name="Текст 89"/>
          <p:cNvSpPr>
            <a:spLocks noGrp="1"/>
          </p:cNvSpPr>
          <p:nvPr>
            <p:ph type="body" sz="quarter" idx="27"/>
          </p:nvPr>
        </p:nvSpPr>
        <p:spPr>
          <a:xfrm>
            <a:off x="3499800" y="5722253"/>
            <a:ext cx="1592154" cy="265112"/>
          </a:xfrm>
        </p:spPr>
        <p:txBody>
          <a:bodyPr/>
          <a:lstStyle/>
          <a:p>
            <a:r>
              <a:rPr lang="ru-RU"/>
              <a:t>Традиционные</a:t>
            </a:r>
            <a:endParaRPr lang="ru-RU" dirty="0"/>
          </a:p>
        </p:txBody>
      </p:sp>
      <p:sp>
        <p:nvSpPr>
          <p:cNvPr id="106" name="Текст 90"/>
          <p:cNvSpPr>
            <a:spLocks noGrp="1"/>
          </p:cNvSpPr>
          <p:nvPr>
            <p:ph type="body" sz="quarter" idx="28"/>
          </p:nvPr>
        </p:nvSpPr>
        <p:spPr>
          <a:xfrm>
            <a:off x="3499800" y="6105123"/>
            <a:ext cx="1592154" cy="265112"/>
          </a:xfrm>
        </p:spPr>
        <p:txBody>
          <a:bodyPr/>
          <a:lstStyle/>
          <a:p>
            <a:r>
              <a:rPr lang="ru-RU"/>
              <a:t>Итого</a:t>
            </a:r>
            <a:endParaRPr lang="ru-RU" dirty="0"/>
          </a:p>
        </p:txBody>
      </p:sp>
      <p:sp>
        <p:nvSpPr>
          <p:cNvPr id="107" name="Текст 91"/>
          <p:cNvSpPr>
            <a:spLocks noGrp="1"/>
          </p:cNvSpPr>
          <p:nvPr>
            <p:ph type="body" sz="quarter" idx="31"/>
          </p:nvPr>
        </p:nvSpPr>
        <p:spPr>
          <a:xfrm>
            <a:off x="1405275" y="5340843"/>
            <a:ext cx="924035" cy="265112"/>
          </a:xfrm>
        </p:spPr>
        <p:txBody>
          <a:bodyPr>
            <a:normAutofit/>
          </a:bodyPr>
          <a:lstStyle/>
          <a:p>
            <a:r>
              <a:rPr lang="en-US" dirty="0"/>
              <a:t>XXX</a:t>
            </a:r>
            <a:r>
              <a:rPr lang="ru-RU" dirty="0"/>
              <a:t> (</a:t>
            </a:r>
            <a:r>
              <a:rPr lang="en-US" dirty="0"/>
              <a:t>YYY</a:t>
            </a:r>
            <a:r>
              <a:rPr lang="ru-RU" dirty="0"/>
              <a:t>%)</a:t>
            </a:r>
          </a:p>
        </p:txBody>
      </p:sp>
      <p:sp>
        <p:nvSpPr>
          <p:cNvPr id="110" name="Текст 92"/>
          <p:cNvSpPr>
            <a:spLocks noGrp="1"/>
          </p:cNvSpPr>
          <p:nvPr>
            <p:ph type="body" sz="quarter" idx="32"/>
          </p:nvPr>
        </p:nvSpPr>
        <p:spPr>
          <a:xfrm>
            <a:off x="1405275" y="5728032"/>
            <a:ext cx="924035" cy="265112"/>
          </a:xfrm>
        </p:spPr>
        <p:txBody>
          <a:bodyPr>
            <a:normAutofit/>
          </a:bodyPr>
          <a:lstStyle/>
          <a:p>
            <a:r>
              <a:rPr lang="en-US" dirty="0"/>
              <a:t>XXX</a:t>
            </a:r>
            <a:r>
              <a:rPr lang="ru-RU" dirty="0"/>
              <a:t> (</a:t>
            </a:r>
            <a:r>
              <a:rPr lang="en-US" dirty="0"/>
              <a:t>YYY</a:t>
            </a:r>
            <a:r>
              <a:rPr lang="ru-RU" dirty="0"/>
              <a:t>%)</a:t>
            </a:r>
          </a:p>
        </p:txBody>
      </p:sp>
      <p:sp>
        <p:nvSpPr>
          <p:cNvPr id="111" name="Текст 93"/>
          <p:cNvSpPr>
            <a:spLocks noGrp="1"/>
          </p:cNvSpPr>
          <p:nvPr>
            <p:ph type="body" sz="quarter" idx="33"/>
          </p:nvPr>
        </p:nvSpPr>
        <p:spPr>
          <a:xfrm>
            <a:off x="1405275" y="6096557"/>
            <a:ext cx="924035" cy="265112"/>
          </a:xfrm>
        </p:spPr>
        <p:txBody>
          <a:bodyPr/>
          <a:lstStyle/>
          <a:p>
            <a:r>
              <a:rPr lang="en-US" dirty="0"/>
              <a:t>XXX</a:t>
            </a:r>
            <a:r>
              <a:rPr lang="ru-RU" dirty="0"/>
              <a:t> (</a:t>
            </a:r>
            <a:r>
              <a:rPr lang="en-US" dirty="0"/>
              <a:t>YYY</a:t>
            </a:r>
            <a:r>
              <a:rPr lang="ru-RU" dirty="0"/>
              <a:t>%)</a:t>
            </a:r>
          </a:p>
        </p:txBody>
      </p:sp>
      <p:sp>
        <p:nvSpPr>
          <p:cNvPr id="112" name="Текст 94"/>
          <p:cNvSpPr>
            <a:spLocks noGrp="1"/>
          </p:cNvSpPr>
          <p:nvPr>
            <p:ph type="body" sz="quarter" idx="34"/>
          </p:nvPr>
        </p:nvSpPr>
        <p:spPr>
          <a:xfrm>
            <a:off x="2461409" y="5340843"/>
            <a:ext cx="924035" cy="265112"/>
          </a:xfrm>
        </p:spPr>
        <p:txBody>
          <a:bodyPr>
            <a:normAutofit/>
          </a:bodyPr>
          <a:lstStyle/>
          <a:p>
            <a:r>
              <a:rPr lang="en-US" dirty="0"/>
              <a:t>XXX</a:t>
            </a:r>
            <a:r>
              <a:rPr lang="ru-RU" dirty="0"/>
              <a:t> (</a:t>
            </a:r>
            <a:r>
              <a:rPr lang="en-US" dirty="0"/>
              <a:t>YYY</a:t>
            </a:r>
            <a:r>
              <a:rPr lang="ru-RU" dirty="0"/>
              <a:t>%)</a:t>
            </a:r>
          </a:p>
        </p:txBody>
      </p:sp>
      <p:sp>
        <p:nvSpPr>
          <p:cNvPr id="118" name="Текст 95"/>
          <p:cNvSpPr>
            <a:spLocks noGrp="1"/>
          </p:cNvSpPr>
          <p:nvPr>
            <p:ph type="body" sz="quarter" idx="35"/>
          </p:nvPr>
        </p:nvSpPr>
        <p:spPr>
          <a:xfrm>
            <a:off x="2461409" y="5728032"/>
            <a:ext cx="924035" cy="265112"/>
          </a:xfrm>
        </p:spPr>
        <p:txBody>
          <a:bodyPr/>
          <a:lstStyle/>
          <a:p>
            <a:r>
              <a:rPr lang="en-US" dirty="0"/>
              <a:t>XXX</a:t>
            </a:r>
            <a:r>
              <a:rPr lang="ru-RU" dirty="0"/>
              <a:t> (</a:t>
            </a:r>
            <a:r>
              <a:rPr lang="en-US" dirty="0"/>
              <a:t>YYY</a:t>
            </a:r>
            <a:r>
              <a:rPr lang="ru-RU" dirty="0"/>
              <a:t>%)</a:t>
            </a:r>
          </a:p>
        </p:txBody>
      </p:sp>
      <p:sp>
        <p:nvSpPr>
          <p:cNvPr id="119" name="Текст 96"/>
          <p:cNvSpPr>
            <a:spLocks noGrp="1"/>
          </p:cNvSpPr>
          <p:nvPr>
            <p:ph type="body" sz="quarter" idx="36"/>
          </p:nvPr>
        </p:nvSpPr>
        <p:spPr>
          <a:xfrm>
            <a:off x="2461409" y="6096557"/>
            <a:ext cx="924035" cy="265112"/>
          </a:xfrm>
        </p:spPr>
        <p:txBody>
          <a:bodyPr/>
          <a:lstStyle/>
          <a:p>
            <a:r>
              <a:rPr lang="en-US" dirty="0"/>
              <a:t>XXX</a:t>
            </a:r>
            <a:r>
              <a:rPr lang="ru-RU" dirty="0"/>
              <a:t> (</a:t>
            </a:r>
            <a:r>
              <a:rPr lang="en-US" dirty="0"/>
              <a:t>YYY</a:t>
            </a:r>
            <a:r>
              <a:rPr lang="ru-RU" dirty="0"/>
              <a:t>%)</a:t>
            </a:r>
          </a:p>
        </p:txBody>
      </p:sp>
      <p:sp>
        <p:nvSpPr>
          <p:cNvPr id="120" name="Текст 97"/>
          <p:cNvSpPr>
            <a:spLocks noGrp="1"/>
          </p:cNvSpPr>
          <p:nvPr>
            <p:ph type="body" sz="quarter" idx="37"/>
          </p:nvPr>
        </p:nvSpPr>
        <p:spPr>
          <a:xfrm>
            <a:off x="5164387" y="5340843"/>
            <a:ext cx="924035" cy="265112"/>
          </a:xfrm>
        </p:spPr>
        <p:txBody>
          <a:bodyPr>
            <a:normAutofit/>
          </a:bodyPr>
          <a:lstStyle/>
          <a:p>
            <a:r>
              <a:rPr lang="en-US" dirty="0"/>
              <a:t>XXX</a:t>
            </a:r>
            <a:r>
              <a:rPr lang="ru-RU" dirty="0"/>
              <a:t> (</a:t>
            </a:r>
            <a:r>
              <a:rPr lang="en-US" dirty="0"/>
              <a:t>YYY</a:t>
            </a:r>
            <a:r>
              <a:rPr lang="ru-RU" dirty="0"/>
              <a:t>%)</a:t>
            </a:r>
          </a:p>
        </p:txBody>
      </p:sp>
      <p:sp>
        <p:nvSpPr>
          <p:cNvPr id="121" name="Текст 98"/>
          <p:cNvSpPr>
            <a:spLocks noGrp="1"/>
          </p:cNvSpPr>
          <p:nvPr>
            <p:ph type="body" sz="quarter" idx="38"/>
          </p:nvPr>
        </p:nvSpPr>
        <p:spPr>
          <a:xfrm>
            <a:off x="5164387" y="5728032"/>
            <a:ext cx="924035" cy="265112"/>
          </a:xfrm>
        </p:spPr>
        <p:txBody>
          <a:bodyPr>
            <a:normAutofit/>
          </a:bodyPr>
          <a:lstStyle/>
          <a:p>
            <a:r>
              <a:rPr lang="en-US" dirty="0"/>
              <a:t>XXX</a:t>
            </a:r>
            <a:r>
              <a:rPr lang="ru-RU" dirty="0"/>
              <a:t> (</a:t>
            </a:r>
            <a:r>
              <a:rPr lang="en-US" dirty="0"/>
              <a:t>YYY</a:t>
            </a:r>
            <a:r>
              <a:rPr lang="ru-RU" dirty="0"/>
              <a:t>%)</a:t>
            </a:r>
          </a:p>
        </p:txBody>
      </p:sp>
      <p:sp>
        <p:nvSpPr>
          <p:cNvPr id="122" name="Текст 99"/>
          <p:cNvSpPr>
            <a:spLocks noGrp="1"/>
          </p:cNvSpPr>
          <p:nvPr>
            <p:ph type="body" sz="quarter" idx="39"/>
          </p:nvPr>
        </p:nvSpPr>
        <p:spPr>
          <a:xfrm>
            <a:off x="5164387" y="6096557"/>
            <a:ext cx="924035" cy="265112"/>
          </a:xfrm>
        </p:spPr>
        <p:txBody>
          <a:bodyPr/>
          <a:lstStyle/>
          <a:p>
            <a:r>
              <a:rPr lang="en-US" dirty="0"/>
              <a:t>XXX</a:t>
            </a:r>
            <a:r>
              <a:rPr lang="ru-RU" dirty="0"/>
              <a:t> (</a:t>
            </a:r>
            <a:r>
              <a:rPr lang="en-US" dirty="0"/>
              <a:t>YYY</a:t>
            </a:r>
            <a:r>
              <a:rPr lang="ru-RU" dirty="0"/>
              <a:t>%)</a:t>
            </a:r>
          </a:p>
        </p:txBody>
      </p:sp>
      <p:sp>
        <p:nvSpPr>
          <p:cNvPr id="123" name="Текст 100"/>
          <p:cNvSpPr>
            <a:spLocks noGrp="1"/>
          </p:cNvSpPr>
          <p:nvPr>
            <p:ph type="body" sz="quarter" idx="40"/>
          </p:nvPr>
        </p:nvSpPr>
        <p:spPr>
          <a:xfrm>
            <a:off x="6211743" y="5340843"/>
            <a:ext cx="924035" cy="265112"/>
          </a:xfrm>
        </p:spPr>
        <p:txBody>
          <a:bodyPr>
            <a:normAutofit/>
          </a:bodyPr>
          <a:lstStyle/>
          <a:p>
            <a:r>
              <a:rPr lang="en-US" dirty="0"/>
              <a:t>XXX</a:t>
            </a:r>
            <a:r>
              <a:rPr lang="ru-RU" dirty="0"/>
              <a:t> (</a:t>
            </a:r>
            <a:r>
              <a:rPr lang="en-US" dirty="0"/>
              <a:t>YYY</a:t>
            </a:r>
            <a:r>
              <a:rPr lang="ru-RU" dirty="0"/>
              <a:t>%)</a:t>
            </a:r>
          </a:p>
        </p:txBody>
      </p:sp>
      <p:sp>
        <p:nvSpPr>
          <p:cNvPr id="124" name="Текст 101"/>
          <p:cNvSpPr>
            <a:spLocks noGrp="1"/>
          </p:cNvSpPr>
          <p:nvPr>
            <p:ph type="body" sz="quarter" idx="41"/>
          </p:nvPr>
        </p:nvSpPr>
        <p:spPr>
          <a:xfrm>
            <a:off x="6211743" y="5728032"/>
            <a:ext cx="924035" cy="265112"/>
          </a:xfrm>
        </p:spPr>
        <p:txBody>
          <a:bodyPr/>
          <a:lstStyle/>
          <a:p>
            <a:r>
              <a:rPr lang="en-US" dirty="0"/>
              <a:t>XXX</a:t>
            </a:r>
            <a:r>
              <a:rPr lang="ru-RU" dirty="0"/>
              <a:t> (</a:t>
            </a:r>
            <a:r>
              <a:rPr lang="en-US" dirty="0"/>
              <a:t>YYY</a:t>
            </a:r>
            <a:r>
              <a:rPr lang="ru-RU" dirty="0"/>
              <a:t>%)</a:t>
            </a:r>
          </a:p>
        </p:txBody>
      </p:sp>
      <p:sp>
        <p:nvSpPr>
          <p:cNvPr id="125" name="Текст 102"/>
          <p:cNvSpPr>
            <a:spLocks noGrp="1"/>
          </p:cNvSpPr>
          <p:nvPr>
            <p:ph type="body" sz="quarter" idx="42"/>
          </p:nvPr>
        </p:nvSpPr>
        <p:spPr>
          <a:xfrm>
            <a:off x="6211743" y="6096557"/>
            <a:ext cx="924035" cy="265112"/>
          </a:xfrm>
        </p:spPr>
        <p:txBody>
          <a:bodyPr/>
          <a:lstStyle/>
          <a:p>
            <a:r>
              <a:rPr lang="en-US" dirty="0"/>
              <a:t>XXX</a:t>
            </a:r>
            <a:r>
              <a:rPr lang="ru-RU" dirty="0"/>
              <a:t> (</a:t>
            </a:r>
            <a:r>
              <a:rPr lang="en-US" dirty="0"/>
              <a:t>YYY</a:t>
            </a:r>
            <a:r>
              <a:rPr lang="ru-RU" dirty="0"/>
              <a:t>%)</a:t>
            </a:r>
          </a:p>
        </p:txBody>
      </p:sp>
      <p:sp>
        <p:nvSpPr>
          <p:cNvPr id="126" name="Текст 103"/>
          <p:cNvSpPr>
            <a:spLocks noGrp="1"/>
          </p:cNvSpPr>
          <p:nvPr>
            <p:ph type="body" sz="quarter" idx="43"/>
          </p:nvPr>
        </p:nvSpPr>
        <p:spPr>
          <a:xfrm>
            <a:off x="7267877" y="5340843"/>
            <a:ext cx="924035" cy="265112"/>
          </a:xfrm>
        </p:spPr>
        <p:txBody>
          <a:bodyPr>
            <a:normAutofit/>
          </a:bodyPr>
          <a:lstStyle/>
          <a:p>
            <a:r>
              <a:rPr lang="en-US" dirty="0"/>
              <a:t>XXX</a:t>
            </a:r>
            <a:r>
              <a:rPr lang="ru-RU" dirty="0"/>
              <a:t> (</a:t>
            </a:r>
            <a:r>
              <a:rPr lang="en-US" dirty="0"/>
              <a:t>YYY</a:t>
            </a:r>
            <a:r>
              <a:rPr lang="ru-RU" dirty="0"/>
              <a:t>%)</a:t>
            </a:r>
          </a:p>
        </p:txBody>
      </p:sp>
      <p:sp>
        <p:nvSpPr>
          <p:cNvPr id="127" name="Текст 104"/>
          <p:cNvSpPr>
            <a:spLocks noGrp="1"/>
          </p:cNvSpPr>
          <p:nvPr>
            <p:ph type="body" sz="quarter" idx="44"/>
          </p:nvPr>
        </p:nvSpPr>
        <p:spPr>
          <a:xfrm>
            <a:off x="7267877" y="5728032"/>
            <a:ext cx="924035" cy="265112"/>
          </a:xfrm>
        </p:spPr>
        <p:txBody>
          <a:bodyPr/>
          <a:lstStyle/>
          <a:p>
            <a:r>
              <a:rPr lang="en-US" dirty="0"/>
              <a:t>XXX</a:t>
            </a:r>
            <a:r>
              <a:rPr lang="ru-RU" dirty="0"/>
              <a:t> (</a:t>
            </a:r>
            <a:r>
              <a:rPr lang="en-US" dirty="0"/>
              <a:t>YYY</a:t>
            </a:r>
            <a:r>
              <a:rPr lang="ru-RU" dirty="0"/>
              <a:t>%)</a:t>
            </a:r>
          </a:p>
        </p:txBody>
      </p:sp>
      <p:sp>
        <p:nvSpPr>
          <p:cNvPr id="128" name="Текст 105"/>
          <p:cNvSpPr>
            <a:spLocks noGrp="1"/>
          </p:cNvSpPr>
          <p:nvPr>
            <p:ph type="body" sz="quarter" idx="45"/>
          </p:nvPr>
        </p:nvSpPr>
        <p:spPr>
          <a:xfrm>
            <a:off x="7267877" y="6096557"/>
            <a:ext cx="924035" cy="265112"/>
          </a:xfrm>
        </p:spPr>
        <p:txBody>
          <a:bodyPr/>
          <a:lstStyle/>
          <a:p>
            <a:r>
              <a:rPr lang="en-US" dirty="0"/>
              <a:t>XXX</a:t>
            </a:r>
            <a:r>
              <a:rPr lang="ru-RU" dirty="0"/>
              <a:t> (</a:t>
            </a:r>
            <a:r>
              <a:rPr lang="en-US" dirty="0"/>
              <a:t>YYY</a:t>
            </a:r>
            <a:r>
              <a:rPr lang="ru-RU" dirty="0"/>
              <a:t>%)</a:t>
            </a:r>
          </a:p>
        </p:txBody>
      </p:sp>
      <p:pic>
        <p:nvPicPr>
          <p:cNvPr id="130" name="Объект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438" y="1472541"/>
            <a:ext cx="7444930" cy="2585172"/>
          </a:xfrm>
          <a:prstGeom prst="rect">
            <a:avLst/>
          </a:prstGeom>
        </p:spPr>
      </p:pic>
      <p:sp>
        <p:nvSpPr>
          <p:cNvPr id="138" name="Прямоугольник 137"/>
          <p:cNvSpPr/>
          <p:nvPr/>
        </p:nvSpPr>
        <p:spPr>
          <a:xfrm>
            <a:off x="814001" y="3821633"/>
            <a:ext cx="7617480" cy="174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TextBox 138"/>
          <p:cNvSpPr txBox="1"/>
          <p:nvPr/>
        </p:nvSpPr>
        <p:spPr>
          <a:xfrm>
            <a:off x="891026" y="3736283"/>
            <a:ext cx="68160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2016</a:t>
            </a: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                                      2017                                    2018                                                             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2016</a:t>
            </a: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                                 2017                               2018</a:t>
            </a:r>
          </a:p>
        </p:txBody>
      </p:sp>
    </p:spTree>
    <p:extLst>
      <p:ext uri="{BB962C8B-B14F-4D97-AF65-F5344CB8AC3E}">
        <p14:creationId xmlns:p14="http://schemas.microsoft.com/office/powerpoint/2010/main" val="28178753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Объект 10"/>
          <p:cNvPicPr>
            <a:picLocks noGrp="1" noChangeAspect="1"/>
          </p:cNvPicPr>
          <p:nvPr>
            <p:ph idx="56"/>
          </p:nvPr>
        </p:nvPicPr>
        <p:blipFill>
          <a:blip r:embed="rId3"/>
          <a:stretch>
            <a:fillRect/>
          </a:stretch>
        </p:blipFill>
        <p:spPr>
          <a:xfrm>
            <a:off x="769938" y="1470819"/>
            <a:ext cx="10544175" cy="27241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Объем импорта светодиодных светильников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CCBF6-05E5-1A49-99E1-20499ABC9BBD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105" name="Объект 104"/>
          <p:cNvSpPr>
            <a:spLocks noGrp="1"/>
          </p:cNvSpPr>
          <p:nvPr>
            <p:ph idx="32"/>
          </p:nvPr>
        </p:nvSpPr>
        <p:spPr/>
        <p:txBody>
          <a:bodyPr>
            <a:normAutofit/>
          </a:bodyPr>
          <a:lstStyle/>
          <a:p>
            <a:r>
              <a:rPr lang="ru-RU" dirty="0"/>
              <a:t>… вызван …. на фоне … объема импорта светильников  …</a:t>
            </a:r>
          </a:p>
          <a:p>
            <a:r>
              <a:rPr lang="ru-RU" dirty="0"/>
              <a:t>В стоимостном выражении объем импорта светодиодных светильников …, за счет …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80"/>
          </p:nvPr>
        </p:nvSpPr>
        <p:spPr/>
        <p:txBody>
          <a:bodyPr/>
          <a:lstStyle/>
          <a:p>
            <a:r>
              <a:rPr lang="ru-RU"/>
              <a:t>млн штук</a:t>
            </a:r>
            <a:endParaRPr lang="ru-RU" dirty="0"/>
          </a:p>
        </p:txBody>
      </p:sp>
      <p:sp>
        <p:nvSpPr>
          <p:cNvPr id="107" name="Текст 106"/>
          <p:cNvSpPr>
            <a:spLocks noGrp="1"/>
          </p:cNvSpPr>
          <p:nvPr>
            <p:ph type="body" sz="quarter" idx="89"/>
          </p:nvPr>
        </p:nvSpPr>
        <p:spPr/>
        <p:txBody>
          <a:bodyPr/>
          <a:lstStyle/>
          <a:p>
            <a:r>
              <a:rPr lang="ru-RU"/>
              <a:t>млрд рублей</a:t>
            </a:r>
            <a:endParaRPr lang="ru-RU" dirty="0"/>
          </a:p>
        </p:txBody>
      </p:sp>
      <p:sp>
        <p:nvSpPr>
          <p:cNvPr id="96" name="Текст 95"/>
          <p:cNvSpPr>
            <a:spLocks noGrp="1"/>
          </p:cNvSpPr>
          <p:nvPr>
            <p:ph type="body" sz="quarter" idx="90"/>
          </p:nvPr>
        </p:nvSpPr>
        <p:spPr/>
        <p:txBody>
          <a:bodyPr/>
          <a:lstStyle/>
          <a:p>
            <a:r>
              <a:rPr lang="ru-RU" dirty="0"/>
              <a:t>ТОП-3 сегмента</a:t>
            </a:r>
          </a:p>
        </p:txBody>
      </p:sp>
      <p:sp>
        <p:nvSpPr>
          <p:cNvPr id="91" name="Текст 24"/>
          <p:cNvSpPr>
            <a:spLocks noGrp="1"/>
          </p:cNvSpPr>
          <p:nvPr>
            <p:ph type="body" sz="quarter" idx="41"/>
          </p:nvPr>
        </p:nvSpPr>
        <p:spPr>
          <a:xfrm>
            <a:off x="4295113" y="5231030"/>
            <a:ext cx="949239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92" name="Текст 26"/>
          <p:cNvSpPr>
            <a:spLocks noGrp="1"/>
          </p:cNvSpPr>
          <p:nvPr>
            <p:ph type="body" sz="quarter" idx="57"/>
          </p:nvPr>
        </p:nvSpPr>
        <p:spPr>
          <a:xfrm>
            <a:off x="4295113" y="5562537"/>
            <a:ext cx="949239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93" name="Текст 27"/>
          <p:cNvSpPr>
            <a:spLocks noGrp="1"/>
          </p:cNvSpPr>
          <p:nvPr>
            <p:ph type="body" sz="quarter" idx="58"/>
          </p:nvPr>
        </p:nvSpPr>
        <p:spPr>
          <a:xfrm>
            <a:off x="4290880" y="5893748"/>
            <a:ext cx="949239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94" name="Текст 105"/>
          <p:cNvSpPr>
            <a:spLocks noGrp="1"/>
          </p:cNvSpPr>
          <p:nvPr>
            <p:ph type="body" sz="quarter" idx="59"/>
          </p:nvPr>
        </p:nvSpPr>
        <p:spPr>
          <a:xfrm>
            <a:off x="4290880" y="6225255"/>
            <a:ext cx="949239" cy="255153"/>
          </a:xfrm>
        </p:spPr>
        <p:txBody>
          <a:bodyPr/>
          <a:lstStyle/>
          <a:p>
            <a:r>
              <a:rPr lang="ru-RU"/>
              <a:t>Итого</a:t>
            </a:r>
            <a:endParaRPr lang="ru-RU" dirty="0"/>
          </a:p>
        </p:txBody>
      </p:sp>
      <p:sp>
        <p:nvSpPr>
          <p:cNvPr id="95" name="Текст 62"/>
          <p:cNvSpPr>
            <a:spLocks noGrp="1"/>
          </p:cNvSpPr>
          <p:nvPr>
            <p:ph type="body" sz="quarter" idx="60"/>
          </p:nvPr>
        </p:nvSpPr>
        <p:spPr>
          <a:xfrm>
            <a:off x="5313470" y="5231030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97" name="Текст 63"/>
          <p:cNvSpPr>
            <a:spLocks noGrp="1"/>
          </p:cNvSpPr>
          <p:nvPr>
            <p:ph type="body" sz="quarter" idx="61"/>
          </p:nvPr>
        </p:nvSpPr>
        <p:spPr>
          <a:xfrm>
            <a:off x="5313470" y="5562537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98" name="Текст 65"/>
          <p:cNvSpPr>
            <a:spLocks noGrp="1"/>
          </p:cNvSpPr>
          <p:nvPr>
            <p:ph type="body" sz="quarter" idx="62"/>
          </p:nvPr>
        </p:nvSpPr>
        <p:spPr>
          <a:xfrm>
            <a:off x="5309237" y="5893748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99" name="Текст 68"/>
          <p:cNvSpPr>
            <a:spLocks noGrp="1"/>
          </p:cNvSpPr>
          <p:nvPr>
            <p:ph type="body" sz="quarter" idx="63"/>
          </p:nvPr>
        </p:nvSpPr>
        <p:spPr>
          <a:xfrm>
            <a:off x="5309237" y="6225255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00" name="Текст 60"/>
          <p:cNvSpPr>
            <a:spLocks noGrp="1"/>
          </p:cNvSpPr>
          <p:nvPr>
            <p:ph type="body" sz="quarter" idx="64"/>
          </p:nvPr>
        </p:nvSpPr>
        <p:spPr>
          <a:xfrm>
            <a:off x="6231369" y="5231030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01" name="Текст 64"/>
          <p:cNvSpPr>
            <a:spLocks noGrp="1"/>
          </p:cNvSpPr>
          <p:nvPr>
            <p:ph type="body" sz="quarter" idx="65"/>
          </p:nvPr>
        </p:nvSpPr>
        <p:spPr>
          <a:xfrm>
            <a:off x="6231369" y="5562537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02" name="Текст 67"/>
          <p:cNvSpPr>
            <a:spLocks noGrp="1"/>
          </p:cNvSpPr>
          <p:nvPr>
            <p:ph type="body" sz="quarter" idx="66"/>
          </p:nvPr>
        </p:nvSpPr>
        <p:spPr>
          <a:xfrm>
            <a:off x="6227136" y="5893748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03" name="Текст 69"/>
          <p:cNvSpPr>
            <a:spLocks noGrp="1"/>
          </p:cNvSpPr>
          <p:nvPr>
            <p:ph type="body" sz="quarter" idx="67"/>
          </p:nvPr>
        </p:nvSpPr>
        <p:spPr>
          <a:xfrm>
            <a:off x="6227136" y="6225255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04" name="Текст 61"/>
          <p:cNvSpPr>
            <a:spLocks noGrp="1"/>
          </p:cNvSpPr>
          <p:nvPr>
            <p:ph type="body" sz="quarter" idx="68"/>
          </p:nvPr>
        </p:nvSpPr>
        <p:spPr>
          <a:xfrm>
            <a:off x="7130829" y="5231030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14" name="Текст 59"/>
          <p:cNvSpPr>
            <a:spLocks noGrp="1"/>
          </p:cNvSpPr>
          <p:nvPr>
            <p:ph type="body" sz="quarter" idx="69"/>
          </p:nvPr>
        </p:nvSpPr>
        <p:spPr>
          <a:xfrm>
            <a:off x="7130829" y="5562537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15" name="Текст 66"/>
          <p:cNvSpPr>
            <a:spLocks noGrp="1"/>
          </p:cNvSpPr>
          <p:nvPr>
            <p:ph type="body" sz="quarter" idx="70"/>
          </p:nvPr>
        </p:nvSpPr>
        <p:spPr>
          <a:xfrm>
            <a:off x="7126596" y="5893748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16" name="Текст 70"/>
          <p:cNvSpPr>
            <a:spLocks noGrp="1"/>
          </p:cNvSpPr>
          <p:nvPr>
            <p:ph type="body" sz="quarter" idx="71"/>
          </p:nvPr>
        </p:nvSpPr>
        <p:spPr>
          <a:xfrm>
            <a:off x="7126596" y="6225255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17" name="Текст 41"/>
          <p:cNvSpPr>
            <a:spLocks noGrp="1"/>
          </p:cNvSpPr>
          <p:nvPr>
            <p:ph type="body" sz="quarter" idx="72"/>
          </p:nvPr>
        </p:nvSpPr>
        <p:spPr>
          <a:xfrm>
            <a:off x="325077" y="5231030"/>
            <a:ext cx="949239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18" name="Текст 42"/>
          <p:cNvSpPr>
            <a:spLocks noGrp="1"/>
          </p:cNvSpPr>
          <p:nvPr>
            <p:ph type="body" sz="quarter" idx="73"/>
          </p:nvPr>
        </p:nvSpPr>
        <p:spPr>
          <a:xfrm>
            <a:off x="325077" y="5562537"/>
            <a:ext cx="949239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19" name="Текст 43"/>
          <p:cNvSpPr>
            <a:spLocks noGrp="1"/>
          </p:cNvSpPr>
          <p:nvPr>
            <p:ph type="body" sz="quarter" idx="74"/>
          </p:nvPr>
        </p:nvSpPr>
        <p:spPr>
          <a:xfrm>
            <a:off x="320844" y="5893748"/>
            <a:ext cx="949239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20" name="Текст 106"/>
          <p:cNvSpPr>
            <a:spLocks noGrp="1"/>
          </p:cNvSpPr>
          <p:nvPr>
            <p:ph type="body" sz="quarter" idx="75"/>
          </p:nvPr>
        </p:nvSpPr>
        <p:spPr>
          <a:xfrm>
            <a:off x="320844" y="6225255"/>
            <a:ext cx="949239" cy="255153"/>
          </a:xfrm>
        </p:spPr>
        <p:txBody>
          <a:bodyPr/>
          <a:lstStyle/>
          <a:p>
            <a:r>
              <a:rPr lang="ru-RU"/>
              <a:t>Итого</a:t>
            </a:r>
            <a:endParaRPr lang="ru-RU" dirty="0"/>
          </a:p>
        </p:txBody>
      </p:sp>
      <p:sp>
        <p:nvSpPr>
          <p:cNvPr id="121" name="Текст 45"/>
          <p:cNvSpPr>
            <a:spLocks noGrp="1"/>
          </p:cNvSpPr>
          <p:nvPr>
            <p:ph type="body" sz="quarter" idx="76"/>
          </p:nvPr>
        </p:nvSpPr>
        <p:spPr>
          <a:xfrm>
            <a:off x="1343434" y="5231030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22" name="Текст 46"/>
          <p:cNvSpPr>
            <a:spLocks noGrp="1"/>
          </p:cNvSpPr>
          <p:nvPr>
            <p:ph type="body" sz="quarter" idx="77"/>
          </p:nvPr>
        </p:nvSpPr>
        <p:spPr>
          <a:xfrm>
            <a:off x="1343434" y="5562537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23" name="Текст 47"/>
          <p:cNvSpPr>
            <a:spLocks noGrp="1"/>
          </p:cNvSpPr>
          <p:nvPr>
            <p:ph type="body" sz="quarter" idx="78"/>
          </p:nvPr>
        </p:nvSpPr>
        <p:spPr>
          <a:xfrm>
            <a:off x="1339201" y="5893748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24" name="Текст 48"/>
          <p:cNvSpPr>
            <a:spLocks noGrp="1"/>
          </p:cNvSpPr>
          <p:nvPr>
            <p:ph type="body" sz="quarter" idx="79"/>
          </p:nvPr>
        </p:nvSpPr>
        <p:spPr>
          <a:xfrm>
            <a:off x="1339201" y="6225255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25" name="Текст 50"/>
          <p:cNvSpPr>
            <a:spLocks noGrp="1"/>
          </p:cNvSpPr>
          <p:nvPr>
            <p:ph type="body" sz="quarter" idx="81"/>
          </p:nvPr>
        </p:nvSpPr>
        <p:spPr>
          <a:xfrm>
            <a:off x="2261333" y="5562537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26" name="Текст 51"/>
          <p:cNvSpPr>
            <a:spLocks noGrp="1"/>
          </p:cNvSpPr>
          <p:nvPr>
            <p:ph type="body" sz="quarter" idx="82"/>
          </p:nvPr>
        </p:nvSpPr>
        <p:spPr>
          <a:xfrm>
            <a:off x="2257100" y="5893748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27" name="Текст 52"/>
          <p:cNvSpPr>
            <a:spLocks noGrp="1"/>
          </p:cNvSpPr>
          <p:nvPr>
            <p:ph type="body" sz="quarter" idx="83"/>
          </p:nvPr>
        </p:nvSpPr>
        <p:spPr>
          <a:xfrm>
            <a:off x="2257100" y="6225255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28" name="Текст 53"/>
          <p:cNvSpPr>
            <a:spLocks noGrp="1"/>
          </p:cNvSpPr>
          <p:nvPr>
            <p:ph type="body" sz="quarter" idx="84"/>
          </p:nvPr>
        </p:nvSpPr>
        <p:spPr>
          <a:xfrm>
            <a:off x="3160793" y="5231030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29" name="Текст 54"/>
          <p:cNvSpPr>
            <a:spLocks noGrp="1"/>
          </p:cNvSpPr>
          <p:nvPr>
            <p:ph type="body" sz="quarter" idx="85"/>
          </p:nvPr>
        </p:nvSpPr>
        <p:spPr>
          <a:xfrm>
            <a:off x="3160793" y="5562537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30" name="Текст 55"/>
          <p:cNvSpPr>
            <a:spLocks noGrp="1"/>
          </p:cNvSpPr>
          <p:nvPr>
            <p:ph type="body" sz="quarter" idx="86"/>
          </p:nvPr>
        </p:nvSpPr>
        <p:spPr>
          <a:xfrm>
            <a:off x="3156560" y="5893748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31" name="Текст 56"/>
          <p:cNvSpPr>
            <a:spLocks noGrp="1"/>
          </p:cNvSpPr>
          <p:nvPr>
            <p:ph type="body" sz="quarter" idx="87"/>
          </p:nvPr>
        </p:nvSpPr>
        <p:spPr>
          <a:xfrm>
            <a:off x="3156560" y="6225255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32" name="Текст 107"/>
          <p:cNvSpPr>
            <a:spLocks noGrp="1"/>
          </p:cNvSpPr>
          <p:nvPr>
            <p:ph type="body" sz="quarter" idx="88"/>
          </p:nvPr>
        </p:nvSpPr>
        <p:spPr>
          <a:xfrm>
            <a:off x="2263949" y="5244792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grpSp>
        <p:nvGrpSpPr>
          <p:cNvPr id="141" name="Группа 140"/>
          <p:cNvGrpSpPr/>
          <p:nvPr/>
        </p:nvGrpSpPr>
        <p:grpSpPr>
          <a:xfrm>
            <a:off x="7925952" y="3887980"/>
            <a:ext cx="3756010" cy="215444"/>
            <a:chOff x="7967242" y="3945568"/>
            <a:chExt cx="3756010" cy="215444"/>
          </a:xfrm>
        </p:grpSpPr>
        <p:sp>
          <p:nvSpPr>
            <p:cNvPr id="142" name="Прямоугольник 141"/>
            <p:cNvSpPr/>
            <p:nvPr/>
          </p:nvSpPr>
          <p:spPr>
            <a:xfrm>
              <a:off x="7967242" y="4019043"/>
              <a:ext cx="3756010" cy="130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8234267" y="3945568"/>
              <a:ext cx="268535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2016</a:t>
              </a:r>
              <a:r>
                <a:rPr lang="ru-RU" sz="800" dirty="0">
                  <a:solidFill>
                    <a:schemeClr val="bg1">
                      <a:lumMod val="50000"/>
                    </a:schemeClr>
                  </a:solidFill>
                </a:rPr>
                <a:t>                                            2017                                      2018</a:t>
              </a:r>
            </a:p>
          </p:txBody>
        </p:sp>
      </p:grpSp>
      <p:grpSp>
        <p:nvGrpSpPr>
          <p:cNvPr id="144" name="Группа 143"/>
          <p:cNvGrpSpPr/>
          <p:nvPr/>
        </p:nvGrpSpPr>
        <p:grpSpPr>
          <a:xfrm>
            <a:off x="1014690" y="3893430"/>
            <a:ext cx="3756010" cy="215444"/>
            <a:chOff x="1041621" y="3940385"/>
            <a:chExt cx="3756010" cy="215444"/>
          </a:xfrm>
        </p:grpSpPr>
        <p:sp>
          <p:nvSpPr>
            <p:cNvPr id="145" name="Прямоугольник 144"/>
            <p:cNvSpPr/>
            <p:nvPr/>
          </p:nvSpPr>
          <p:spPr>
            <a:xfrm>
              <a:off x="1041621" y="4013860"/>
              <a:ext cx="3756010" cy="130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1308646" y="3940385"/>
              <a:ext cx="32688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2016</a:t>
              </a:r>
              <a:r>
                <a:rPr lang="ru-RU" sz="800" dirty="0">
                  <a:solidFill>
                    <a:schemeClr val="bg1">
                      <a:lumMod val="50000"/>
                    </a:schemeClr>
                  </a:solidFill>
                </a:rPr>
                <a:t>                                                    2017                                                          2018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07901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ru-RU" dirty="0"/>
              <a:t>В 2018 г. увеличилась доля …</a:t>
            </a:r>
          </a:p>
          <a:p>
            <a:r>
              <a:rPr lang="ru-RU" dirty="0"/>
              <a:t>Доли прочих сегментов изменились …</a:t>
            </a:r>
          </a:p>
          <a:p>
            <a:pPr>
              <a:buFont typeface="Calibri" panose="020F0502020204030204" pitchFamily="34" charset="0"/>
              <a:buChar char="–"/>
            </a:pP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30"/>
          </p:nvPr>
        </p:nvSpPr>
        <p:spPr/>
        <p:txBody>
          <a:bodyPr>
            <a:normAutofit/>
          </a:bodyPr>
          <a:lstStyle/>
          <a:p>
            <a:r>
              <a:rPr lang="ru-RU" dirty="0"/>
              <a:t>Увеличение долей … вызвано …</a:t>
            </a:r>
          </a:p>
          <a:p>
            <a:r>
              <a:rPr lang="ru-RU" dirty="0"/>
              <a:t>… сокращение долей светильников …  определено …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Структура импорта светодиодных светильников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algn="r"/>
            <a:fld id="{862CCBF6-05E5-1A49-99E1-20499ABC9BBD}" type="slidenum">
              <a:rPr lang="ru-RU" smtClean="0"/>
              <a:pPr algn="r"/>
              <a:t>26</a:t>
            </a:fld>
            <a:endParaRPr lang="ru-RU" dirty="0"/>
          </a:p>
        </p:txBody>
      </p:sp>
      <p:pic>
        <p:nvPicPr>
          <p:cNvPr id="8" name="Объект 1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1363" y="1392237"/>
            <a:ext cx="10601325" cy="2676525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7819077" y="3828605"/>
            <a:ext cx="3756010" cy="215444"/>
            <a:chOff x="7967242" y="3945568"/>
            <a:chExt cx="3756010" cy="215444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7967242" y="4019043"/>
              <a:ext cx="3756010" cy="130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234267" y="3945568"/>
              <a:ext cx="268535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2016</a:t>
              </a:r>
              <a:r>
                <a:rPr lang="ru-RU" sz="800" dirty="0">
                  <a:solidFill>
                    <a:schemeClr val="bg1">
                      <a:lumMod val="50000"/>
                    </a:schemeClr>
                  </a:solidFill>
                </a:rPr>
                <a:t>                                            2017                                      2018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907815" y="3834055"/>
            <a:ext cx="3756010" cy="215444"/>
            <a:chOff x="1041621" y="3940385"/>
            <a:chExt cx="3756010" cy="215444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041621" y="4013860"/>
              <a:ext cx="3756010" cy="130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308646" y="3940385"/>
              <a:ext cx="32688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2016</a:t>
              </a:r>
              <a:r>
                <a:rPr lang="ru-RU" sz="800" dirty="0">
                  <a:solidFill>
                    <a:schemeClr val="bg1">
                      <a:lumMod val="50000"/>
                    </a:schemeClr>
                  </a:solidFill>
                </a:rPr>
                <a:t>                                                    2017                                                          2018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78665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Объем импорта традиционных светильников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CCBF6-05E5-1A49-99E1-20499ABC9BBD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105" name="Объект 104"/>
          <p:cNvSpPr>
            <a:spLocks noGrp="1"/>
          </p:cNvSpPr>
          <p:nvPr>
            <p:ph idx="32"/>
          </p:nvPr>
        </p:nvSpPr>
        <p:spPr/>
        <p:txBody>
          <a:bodyPr>
            <a:normAutofit/>
          </a:bodyPr>
          <a:lstStyle/>
          <a:p>
            <a:r>
              <a:rPr lang="ru-RU" dirty="0"/>
              <a:t>В 2018 г. …</a:t>
            </a:r>
          </a:p>
          <a:p>
            <a:r>
              <a:rPr lang="ru-RU" dirty="0"/>
              <a:t>При этом произошло …  из-за поставок …</a:t>
            </a:r>
          </a:p>
        </p:txBody>
      </p:sp>
      <p:sp>
        <p:nvSpPr>
          <p:cNvPr id="46" name="Текст 45"/>
          <p:cNvSpPr>
            <a:spLocks noGrp="1"/>
          </p:cNvSpPr>
          <p:nvPr>
            <p:ph type="body" sz="quarter" idx="80"/>
          </p:nvPr>
        </p:nvSpPr>
        <p:spPr/>
        <p:txBody>
          <a:bodyPr/>
          <a:lstStyle/>
          <a:p>
            <a:r>
              <a:rPr lang="ru-RU"/>
              <a:t>млн штук</a:t>
            </a:r>
            <a:endParaRPr lang="ru-RU" dirty="0"/>
          </a:p>
        </p:txBody>
      </p:sp>
      <p:sp>
        <p:nvSpPr>
          <p:cNvPr id="107" name="Текст 106"/>
          <p:cNvSpPr>
            <a:spLocks noGrp="1"/>
          </p:cNvSpPr>
          <p:nvPr>
            <p:ph type="body" sz="quarter" idx="89"/>
          </p:nvPr>
        </p:nvSpPr>
        <p:spPr/>
        <p:txBody>
          <a:bodyPr/>
          <a:lstStyle/>
          <a:p>
            <a:r>
              <a:rPr lang="ru-RU"/>
              <a:t>млрд рублей</a:t>
            </a:r>
            <a:endParaRPr lang="ru-RU" dirty="0"/>
          </a:p>
        </p:txBody>
      </p:sp>
      <p:sp>
        <p:nvSpPr>
          <p:cNvPr id="118" name="Текст 117"/>
          <p:cNvSpPr>
            <a:spLocks noGrp="1"/>
          </p:cNvSpPr>
          <p:nvPr>
            <p:ph type="body" sz="quarter" idx="90"/>
          </p:nvPr>
        </p:nvSpPr>
        <p:spPr/>
        <p:txBody>
          <a:bodyPr/>
          <a:lstStyle/>
          <a:p>
            <a:r>
              <a:rPr lang="ru-RU" dirty="0"/>
              <a:t>ТОП-3 сегмента</a:t>
            </a:r>
          </a:p>
        </p:txBody>
      </p:sp>
      <p:sp>
        <p:nvSpPr>
          <p:cNvPr id="91" name="Текст 24"/>
          <p:cNvSpPr>
            <a:spLocks noGrp="1"/>
          </p:cNvSpPr>
          <p:nvPr>
            <p:ph type="body" sz="quarter" idx="41"/>
          </p:nvPr>
        </p:nvSpPr>
        <p:spPr>
          <a:xfrm>
            <a:off x="4295113" y="5231030"/>
            <a:ext cx="949239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92" name="Текст 26"/>
          <p:cNvSpPr>
            <a:spLocks noGrp="1"/>
          </p:cNvSpPr>
          <p:nvPr>
            <p:ph type="body" sz="quarter" idx="57"/>
          </p:nvPr>
        </p:nvSpPr>
        <p:spPr>
          <a:xfrm>
            <a:off x="4295113" y="5562537"/>
            <a:ext cx="949239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93" name="Текст 27"/>
          <p:cNvSpPr>
            <a:spLocks noGrp="1"/>
          </p:cNvSpPr>
          <p:nvPr>
            <p:ph type="body" sz="quarter" idx="58"/>
          </p:nvPr>
        </p:nvSpPr>
        <p:spPr>
          <a:xfrm>
            <a:off x="4290880" y="5893748"/>
            <a:ext cx="949239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94" name="Текст 105"/>
          <p:cNvSpPr>
            <a:spLocks noGrp="1"/>
          </p:cNvSpPr>
          <p:nvPr>
            <p:ph type="body" sz="quarter" idx="59"/>
          </p:nvPr>
        </p:nvSpPr>
        <p:spPr>
          <a:xfrm>
            <a:off x="4290880" y="6225255"/>
            <a:ext cx="949239" cy="255153"/>
          </a:xfrm>
        </p:spPr>
        <p:txBody>
          <a:bodyPr/>
          <a:lstStyle/>
          <a:p>
            <a:r>
              <a:rPr lang="ru-RU"/>
              <a:t>Итого</a:t>
            </a:r>
            <a:endParaRPr lang="ru-RU" dirty="0"/>
          </a:p>
        </p:txBody>
      </p:sp>
      <p:sp>
        <p:nvSpPr>
          <p:cNvPr id="95" name="Текст 62"/>
          <p:cNvSpPr>
            <a:spLocks noGrp="1"/>
          </p:cNvSpPr>
          <p:nvPr>
            <p:ph type="body" sz="quarter" idx="60"/>
          </p:nvPr>
        </p:nvSpPr>
        <p:spPr>
          <a:xfrm>
            <a:off x="5313470" y="5231030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96" name="Текст 63"/>
          <p:cNvSpPr>
            <a:spLocks noGrp="1"/>
          </p:cNvSpPr>
          <p:nvPr>
            <p:ph type="body" sz="quarter" idx="61"/>
          </p:nvPr>
        </p:nvSpPr>
        <p:spPr>
          <a:xfrm>
            <a:off x="5313470" y="5562537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97" name="Текст 65"/>
          <p:cNvSpPr>
            <a:spLocks noGrp="1"/>
          </p:cNvSpPr>
          <p:nvPr>
            <p:ph type="body" sz="quarter" idx="62"/>
          </p:nvPr>
        </p:nvSpPr>
        <p:spPr>
          <a:xfrm>
            <a:off x="5309237" y="5893748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98" name="Текст 68"/>
          <p:cNvSpPr>
            <a:spLocks noGrp="1"/>
          </p:cNvSpPr>
          <p:nvPr>
            <p:ph type="body" sz="quarter" idx="63"/>
          </p:nvPr>
        </p:nvSpPr>
        <p:spPr>
          <a:xfrm>
            <a:off x="5309237" y="6225255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99" name="Текст 60"/>
          <p:cNvSpPr>
            <a:spLocks noGrp="1"/>
          </p:cNvSpPr>
          <p:nvPr>
            <p:ph type="body" sz="quarter" idx="64"/>
          </p:nvPr>
        </p:nvSpPr>
        <p:spPr>
          <a:xfrm>
            <a:off x="6231369" y="5231030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00" name="Текст 64"/>
          <p:cNvSpPr>
            <a:spLocks noGrp="1"/>
          </p:cNvSpPr>
          <p:nvPr>
            <p:ph type="body" sz="quarter" idx="65"/>
          </p:nvPr>
        </p:nvSpPr>
        <p:spPr>
          <a:xfrm>
            <a:off x="6231369" y="5562537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01" name="Текст 67"/>
          <p:cNvSpPr>
            <a:spLocks noGrp="1"/>
          </p:cNvSpPr>
          <p:nvPr>
            <p:ph type="body" sz="quarter" idx="66"/>
          </p:nvPr>
        </p:nvSpPr>
        <p:spPr>
          <a:xfrm>
            <a:off x="6227136" y="5893748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02" name="Текст 69"/>
          <p:cNvSpPr>
            <a:spLocks noGrp="1"/>
          </p:cNvSpPr>
          <p:nvPr>
            <p:ph type="body" sz="quarter" idx="67"/>
          </p:nvPr>
        </p:nvSpPr>
        <p:spPr>
          <a:xfrm>
            <a:off x="6227136" y="6225255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03" name="Текст 61"/>
          <p:cNvSpPr>
            <a:spLocks noGrp="1"/>
          </p:cNvSpPr>
          <p:nvPr>
            <p:ph type="body" sz="quarter" idx="68"/>
          </p:nvPr>
        </p:nvSpPr>
        <p:spPr>
          <a:xfrm>
            <a:off x="7130829" y="5231030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04" name="Текст 59"/>
          <p:cNvSpPr>
            <a:spLocks noGrp="1"/>
          </p:cNvSpPr>
          <p:nvPr>
            <p:ph type="body" sz="quarter" idx="69"/>
          </p:nvPr>
        </p:nvSpPr>
        <p:spPr>
          <a:xfrm>
            <a:off x="7130829" y="5562537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14" name="Текст 66"/>
          <p:cNvSpPr>
            <a:spLocks noGrp="1"/>
          </p:cNvSpPr>
          <p:nvPr>
            <p:ph type="body" sz="quarter" idx="70"/>
          </p:nvPr>
        </p:nvSpPr>
        <p:spPr>
          <a:xfrm>
            <a:off x="7126596" y="5893748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15" name="Текст 70"/>
          <p:cNvSpPr>
            <a:spLocks noGrp="1"/>
          </p:cNvSpPr>
          <p:nvPr>
            <p:ph type="body" sz="quarter" idx="71"/>
          </p:nvPr>
        </p:nvSpPr>
        <p:spPr>
          <a:xfrm>
            <a:off x="7126596" y="6225255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16" name="Текст 41"/>
          <p:cNvSpPr>
            <a:spLocks noGrp="1"/>
          </p:cNvSpPr>
          <p:nvPr>
            <p:ph type="body" sz="quarter" idx="72"/>
          </p:nvPr>
        </p:nvSpPr>
        <p:spPr>
          <a:xfrm>
            <a:off x="325077" y="5231030"/>
            <a:ext cx="949239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17" name="Текст 42"/>
          <p:cNvSpPr>
            <a:spLocks noGrp="1"/>
          </p:cNvSpPr>
          <p:nvPr>
            <p:ph type="body" sz="quarter" idx="73"/>
          </p:nvPr>
        </p:nvSpPr>
        <p:spPr>
          <a:xfrm>
            <a:off x="325077" y="5562537"/>
            <a:ext cx="949239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19" name="Текст 43"/>
          <p:cNvSpPr>
            <a:spLocks noGrp="1"/>
          </p:cNvSpPr>
          <p:nvPr>
            <p:ph type="body" sz="quarter" idx="74"/>
          </p:nvPr>
        </p:nvSpPr>
        <p:spPr>
          <a:xfrm>
            <a:off x="320844" y="5893748"/>
            <a:ext cx="949239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20" name="Текст 106"/>
          <p:cNvSpPr>
            <a:spLocks noGrp="1"/>
          </p:cNvSpPr>
          <p:nvPr>
            <p:ph type="body" sz="quarter" idx="75"/>
          </p:nvPr>
        </p:nvSpPr>
        <p:spPr>
          <a:xfrm>
            <a:off x="320844" y="6225255"/>
            <a:ext cx="949239" cy="255153"/>
          </a:xfrm>
        </p:spPr>
        <p:txBody>
          <a:bodyPr/>
          <a:lstStyle/>
          <a:p>
            <a:r>
              <a:rPr lang="ru-RU"/>
              <a:t>Итого</a:t>
            </a:r>
            <a:endParaRPr lang="ru-RU" dirty="0"/>
          </a:p>
        </p:txBody>
      </p:sp>
      <p:sp>
        <p:nvSpPr>
          <p:cNvPr id="121" name="Текст 45"/>
          <p:cNvSpPr>
            <a:spLocks noGrp="1"/>
          </p:cNvSpPr>
          <p:nvPr>
            <p:ph type="body" sz="quarter" idx="76"/>
          </p:nvPr>
        </p:nvSpPr>
        <p:spPr>
          <a:xfrm>
            <a:off x="1343434" y="5231030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22" name="Текст 46"/>
          <p:cNvSpPr>
            <a:spLocks noGrp="1"/>
          </p:cNvSpPr>
          <p:nvPr>
            <p:ph type="body" sz="quarter" idx="77"/>
          </p:nvPr>
        </p:nvSpPr>
        <p:spPr>
          <a:xfrm>
            <a:off x="1343434" y="5562537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23" name="Текст 47"/>
          <p:cNvSpPr>
            <a:spLocks noGrp="1"/>
          </p:cNvSpPr>
          <p:nvPr>
            <p:ph type="body" sz="quarter" idx="78"/>
          </p:nvPr>
        </p:nvSpPr>
        <p:spPr>
          <a:xfrm>
            <a:off x="1339201" y="5893748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24" name="Текст 48"/>
          <p:cNvSpPr>
            <a:spLocks noGrp="1"/>
          </p:cNvSpPr>
          <p:nvPr>
            <p:ph type="body" sz="quarter" idx="79"/>
          </p:nvPr>
        </p:nvSpPr>
        <p:spPr>
          <a:xfrm>
            <a:off x="1339201" y="6225255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25" name="Текст 50"/>
          <p:cNvSpPr>
            <a:spLocks noGrp="1"/>
          </p:cNvSpPr>
          <p:nvPr>
            <p:ph type="body" sz="quarter" idx="81"/>
          </p:nvPr>
        </p:nvSpPr>
        <p:spPr>
          <a:xfrm>
            <a:off x="2261333" y="5562537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26" name="Текст 51"/>
          <p:cNvSpPr>
            <a:spLocks noGrp="1"/>
          </p:cNvSpPr>
          <p:nvPr>
            <p:ph type="body" sz="quarter" idx="82"/>
          </p:nvPr>
        </p:nvSpPr>
        <p:spPr>
          <a:xfrm>
            <a:off x="2257100" y="5893748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27" name="Текст 52"/>
          <p:cNvSpPr>
            <a:spLocks noGrp="1"/>
          </p:cNvSpPr>
          <p:nvPr>
            <p:ph type="body" sz="quarter" idx="83"/>
          </p:nvPr>
        </p:nvSpPr>
        <p:spPr>
          <a:xfrm>
            <a:off x="2257100" y="6225255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28" name="Текст 53"/>
          <p:cNvSpPr>
            <a:spLocks noGrp="1"/>
          </p:cNvSpPr>
          <p:nvPr>
            <p:ph type="body" sz="quarter" idx="84"/>
          </p:nvPr>
        </p:nvSpPr>
        <p:spPr>
          <a:xfrm>
            <a:off x="3160793" y="5231030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29" name="Текст 54"/>
          <p:cNvSpPr>
            <a:spLocks noGrp="1"/>
          </p:cNvSpPr>
          <p:nvPr>
            <p:ph type="body" sz="quarter" idx="85"/>
          </p:nvPr>
        </p:nvSpPr>
        <p:spPr>
          <a:xfrm>
            <a:off x="3160793" y="5562537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30" name="Текст 55"/>
          <p:cNvSpPr>
            <a:spLocks noGrp="1"/>
          </p:cNvSpPr>
          <p:nvPr>
            <p:ph type="body" sz="quarter" idx="86"/>
          </p:nvPr>
        </p:nvSpPr>
        <p:spPr>
          <a:xfrm>
            <a:off x="3156560" y="5893748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31" name="Текст 56"/>
          <p:cNvSpPr>
            <a:spLocks noGrp="1"/>
          </p:cNvSpPr>
          <p:nvPr>
            <p:ph type="body" sz="quarter" idx="87"/>
          </p:nvPr>
        </p:nvSpPr>
        <p:spPr>
          <a:xfrm>
            <a:off x="3156560" y="6225255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32" name="Текст 107"/>
          <p:cNvSpPr>
            <a:spLocks noGrp="1"/>
          </p:cNvSpPr>
          <p:nvPr>
            <p:ph type="body" sz="quarter" idx="88"/>
          </p:nvPr>
        </p:nvSpPr>
        <p:spPr>
          <a:xfrm>
            <a:off x="2263949" y="5244792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pic>
        <p:nvPicPr>
          <p:cNvPr id="133" name="Объект 10"/>
          <p:cNvPicPr>
            <a:picLocks noGrp="1" noChangeAspect="1"/>
          </p:cNvPicPr>
          <p:nvPr>
            <p:ph idx="56"/>
          </p:nvPr>
        </p:nvPicPr>
        <p:blipFill>
          <a:blip r:embed="rId3"/>
          <a:stretch>
            <a:fillRect/>
          </a:stretch>
        </p:blipFill>
        <p:spPr>
          <a:xfrm>
            <a:off x="769938" y="1470819"/>
            <a:ext cx="10544175" cy="2724150"/>
          </a:xfrm>
          <a:prstGeom prst="rect">
            <a:avLst/>
          </a:prstGeom>
        </p:spPr>
      </p:pic>
      <p:grpSp>
        <p:nvGrpSpPr>
          <p:cNvPr id="134" name="Группа 133"/>
          <p:cNvGrpSpPr/>
          <p:nvPr/>
        </p:nvGrpSpPr>
        <p:grpSpPr>
          <a:xfrm>
            <a:off x="7925952" y="3887980"/>
            <a:ext cx="3756010" cy="215444"/>
            <a:chOff x="7967242" y="3945568"/>
            <a:chExt cx="3756010" cy="215444"/>
          </a:xfrm>
        </p:grpSpPr>
        <p:sp>
          <p:nvSpPr>
            <p:cNvPr id="135" name="Прямоугольник 134"/>
            <p:cNvSpPr/>
            <p:nvPr/>
          </p:nvSpPr>
          <p:spPr>
            <a:xfrm>
              <a:off x="7967242" y="4019043"/>
              <a:ext cx="3756010" cy="130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8234267" y="3945568"/>
              <a:ext cx="268535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2016</a:t>
              </a:r>
              <a:r>
                <a:rPr lang="ru-RU" sz="800" dirty="0">
                  <a:solidFill>
                    <a:schemeClr val="bg1">
                      <a:lumMod val="50000"/>
                    </a:schemeClr>
                  </a:solidFill>
                </a:rPr>
                <a:t>                                            2017                                      2018</a:t>
              </a:r>
            </a:p>
          </p:txBody>
        </p:sp>
      </p:grpSp>
      <p:grpSp>
        <p:nvGrpSpPr>
          <p:cNvPr id="137" name="Группа 136"/>
          <p:cNvGrpSpPr/>
          <p:nvPr/>
        </p:nvGrpSpPr>
        <p:grpSpPr>
          <a:xfrm>
            <a:off x="1014690" y="3893430"/>
            <a:ext cx="3756010" cy="215444"/>
            <a:chOff x="1041621" y="3940385"/>
            <a:chExt cx="3756010" cy="215444"/>
          </a:xfrm>
        </p:grpSpPr>
        <p:sp>
          <p:nvSpPr>
            <p:cNvPr id="138" name="Прямоугольник 137"/>
            <p:cNvSpPr/>
            <p:nvPr/>
          </p:nvSpPr>
          <p:spPr>
            <a:xfrm>
              <a:off x="1041621" y="4013860"/>
              <a:ext cx="3756010" cy="130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1308646" y="3940385"/>
              <a:ext cx="32688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2016</a:t>
              </a:r>
              <a:r>
                <a:rPr lang="ru-RU" sz="800" dirty="0">
                  <a:solidFill>
                    <a:schemeClr val="bg1">
                      <a:lumMod val="50000"/>
                    </a:schemeClr>
                  </a:solidFill>
                </a:rPr>
                <a:t>                                                    2017                                                          2018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49697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ru-RU" dirty="0"/>
              <a:t>Сегмент … остался самым крупным сегментом в импорте светильников с традиционным источником света, при этом его доля …</a:t>
            </a: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3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Структура импорта претерпела изменения в следующих сегментах:</a:t>
            </a:r>
          </a:p>
          <a:p>
            <a:r>
              <a:rPr lang="ru-RU" dirty="0"/>
              <a:t>Выросли: …</a:t>
            </a:r>
          </a:p>
          <a:p>
            <a:r>
              <a:rPr lang="ru-RU" dirty="0"/>
              <a:t>Сократились: …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Структура импорта традиционных светильников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algn="r"/>
            <a:fld id="{862CCBF6-05E5-1A49-99E1-20499ABC9BBD}" type="slidenum">
              <a:rPr lang="ru-RU" smtClean="0"/>
              <a:pPr algn="r"/>
              <a:t>28</a:t>
            </a:fld>
            <a:endParaRPr lang="ru-RU" dirty="0"/>
          </a:p>
        </p:txBody>
      </p:sp>
      <p:pic>
        <p:nvPicPr>
          <p:cNvPr id="8" name="Объект 1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1363" y="1392237"/>
            <a:ext cx="10601325" cy="2676525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7819077" y="3828605"/>
            <a:ext cx="3756010" cy="215444"/>
            <a:chOff x="7967242" y="3945568"/>
            <a:chExt cx="3756010" cy="215444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7967242" y="4019043"/>
              <a:ext cx="3756010" cy="130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234267" y="3945568"/>
              <a:ext cx="268535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2016</a:t>
              </a:r>
              <a:r>
                <a:rPr lang="ru-RU" sz="800" dirty="0">
                  <a:solidFill>
                    <a:schemeClr val="bg1">
                      <a:lumMod val="50000"/>
                    </a:schemeClr>
                  </a:solidFill>
                </a:rPr>
                <a:t>                                            2017                                      2018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907815" y="3834055"/>
            <a:ext cx="3756010" cy="215444"/>
            <a:chOff x="1041621" y="3940385"/>
            <a:chExt cx="3756010" cy="215444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041621" y="4013860"/>
              <a:ext cx="3756010" cy="130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308646" y="3940385"/>
              <a:ext cx="32688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2016</a:t>
              </a:r>
              <a:r>
                <a:rPr lang="ru-RU" sz="800" dirty="0">
                  <a:solidFill>
                    <a:schemeClr val="bg1">
                      <a:lumMod val="50000"/>
                    </a:schemeClr>
                  </a:solidFill>
                </a:rPr>
                <a:t>                                                    2017                                                          2018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27555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11"/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ru-RU" dirty="0"/>
              <a:t>В 2018 г. бренд …</a:t>
            </a:r>
          </a:p>
          <a:p>
            <a:r>
              <a:rPr lang="ru-RU" dirty="0"/>
              <a:t>Доли других ключевых брендов ...</a:t>
            </a:r>
          </a:p>
        </p:txBody>
      </p:sp>
      <p:sp>
        <p:nvSpPr>
          <p:cNvPr id="13" name="Объект 12"/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ru-RU" dirty="0"/>
              <a:t>В 2018 г. произошло перераспределение долей между брендами …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Крупнейшие импортеры в 2018 г.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CCBF6-05E5-1A49-99E1-20499ABC9BBD}" type="slidenum">
              <a:rPr lang="ru-RU" smtClean="0"/>
              <a:pPr/>
              <a:t>29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36426" y="877950"/>
            <a:ext cx="175939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400" dirty="0"/>
              <a:t>Светодиодные</a:t>
            </a:r>
            <a:r>
              <a:rPr lang="ru-RU" sz="1400"/>
              <a:t>, штук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8052643" y="877950"/>
            <a:ext cx="178292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400" dirty="0"/>
              <a:t>Традиционные, штук</a:t>
            </a:r>
          </a:p>
        </p:txBody>
      </p:sp>
      <p:pic>
        <p:nvPicPr>
          <p:cNvPr id="10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3363" y="1316831"/>
            <a:ext cx="9077325" cy="2647950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6750327" y="3686105"/>
            <a:ext cx="3756010" cy="220894"/>
            <a:chOff x="7967242" y="3945568"/>
            <a:chExt cx="3756010" cy="220894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7967242" y="4019043"/>
              <a:ext cx="3756010" cy="130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234267" y="3945568"/>
              <a:ext cx="3100425" cy="220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2016</a:t>
              </a:r>
              <a:r>
                <a:rPr lang="ru-RU" sz="800" dirty="0">
                  <a:solidFill>
                    <a:schemeClr val="bg1">
                      <a:lumMod val="50000"/>
                    </a:schemeClr>
                  </a:solidFill>
                </a:rPr>
                <a:t>                                              2017                                                     2018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644065" y="3691555"/>
            <a:ext cx="3756010" cy="215444"/>
            <a:chOff x="1041621" y="3940385"/>
            <a:chExt cx="3756010" cy="215444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1041621" y="4013860"/>
              <a:ext cx="3756010" cy="130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308646" y="3940385"/>
              <a:ext cx="32688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2016</a:t>
              </a:r>
              <a:r>
                <a:rPr lang="ru-RU" sz="800" dirty="0">
                  <a:solidFill>
                    <a:schemeClr val="bg1">
                      <a:lumMod val="50000"/>
                    </a:schemeClr>
                  </a:solidFill>
                </a:rPr>
                <a:t>                                                    2017                                                          2018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1077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0000"/>
          </a:xfrm>
        </p:spPr>
        <p:txBody>
          <a:bodyPr/>
          <a:lstStyle/>
          <a:p>
            <a:r>
              <a:rPr lang="ru-RU" dirty="0"/>
              <a:t>Цель и задачи исследования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200" b="1" dirty="0">
                <a:solidFill>
                  <a:srgbClr val="7030A0"/>
                </a:solidFill>
              </a:rPr>
              <a:t>Цель:</a:t>
            </a:r>
          </a:p>
          <a:p>
            <a:r>
              <a:rPr lang="ru-RU" sz="2200" dirty="0"/>
              <a:t>Определение объема рынка профессиональных светильников  РФ в 201</a:t>
            </a:r>
            <a:r>
              <a:rPr lang="en-US" sz="2200" dirty="0"/>
              <a:t>8</a:t>
            </a:r>
            <a:r>
              <a:rPr lang="ru-RU" sz="2200" dirty="0"/>
              <a:t> г. в разбивке по кварталам, по сегментам применения и технологиям (</a:t>
            </a:r>
            <a:r>
              <a:rPr lang="en-US" sz="2200" dirty="0"/>
              <a:t>LED</a:t>
            </a:r>
            <a:r>
              <a:rPr lang="ru-RU" sz="2200" dirty="0"/>
              <a:t> и традиционные).</a:t>
            </a:r>
          </a:p>
          <a:p>
            <a:endParaRPr lang="ru-RU" sz="2200" dirty="0"/>
          </a:p>
          <a:p>
            <a:r>
              <a:rPr lang="ru-RU" sz="2200" b="1" dirty="0">
                <a:solidFill>
                  <a:srgbClr val="7030A0"/>
                </a:solidFill>
              </a:rPr>
              <a:t>Задачи:</a:t>
            </a:r>
          </a:p>
          <a:p>
            <a:pPr marL="342900" lvl="0" indent="-342900">
              <a:buFont typeface="Arial" charset="0"/>
              <a:buChar char="•"/>
            </a:pPr>
            <a:r>
              <a:rPr lang="ru-RU" sz="2200" dirty="0"/>
              <a:t>Оценить объем рынка профессиональных светильников в количественном и стоимостном выражениях</a:t>
            </a:r>
          </a:p>
          <a:p>
            <a:pPr marL="342900" lvl="0" indent="-342900">
              <a:buFont typeface="Arial" charset="0"/>
              <a:buChar char="•"/>
            </a:pPr>
            <a:r>
              <a:rPr lang="ru-RU" sz="2200" dirty="0"/>
              <a:t>Оценить объем производства рынка профессиональных светильников </a:t>
            </a:r>
          </a:p>
          <a:p>
            <a:pPr marL="342900" lvl="0" indent="-342900">
              <a:buFont typeface="Arial" charset="0"/>
              <a:buChar char="•"/>
            </a:pPr>
            <a:r>
              <a:rPr lang="ru-RU" sz="2200" dirty="0"/>
              <a:t>Оценить объем импорта профессиональных светильников в количественном и стоимостном выражениях</a:t>
            </a:r>
          </a:p>
          <a:p>
            <a:pPr marL="342900" lvl="0" indent="-342900">
              <a:buFont typeface="Arial" charset="0"/>
              <a:buChar char="•"/>
            </a:pPr>
            <a:r>
              <a:rPr lang="ru-RU" sz="2200" dirty="0"/>
              <a:t>Оценить объем импорта профессиональных светильников в количественном и стоимостном выражениях</a:t>
            </a:r>
          </a:p>
          <a:p>
            <a:pPr marL="342900" lvl="0" indent="-342900">
              <a:buFont typeface="Arial" charset="0"/>
              <a:buChar char="•"/>
            </a:pPr>
            <a:r>
              <a:rPr lang="ru-RU" sz="2200" dirty="0"/>
              <a:t>Оценить емкость различных сегментов применения профессиональных светильников по типам «светодиодный» и «традиционный»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CCBF6-05E5-1A49-99E1-20499ABC9BBD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93145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Страны-экспортеры в 2016-2018 гг.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algn="r"/>
            <a:fld id="{862CCBF6-05E5-1A49-99E1-20499ABC9BBD}" type="slidenum">
              <a:rPr lang="ru-RU" smtClean="0"/>
              <a:pPr algn="r"/>
              <a:t>30</a:t>
            </a:fld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ru-RU" dirty="0"/>
              <a:t>ХХХ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ru-RU" dirty="0"/>
              <a:t>ХХХ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ru-RU" dirty="0"/>
              <a:t>ХХХ</a:t>
            </a: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ru-RU" dirty="0"/>
              <a:t>ХХХ%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ru-RU" dirty="0"/>
              <a:t>ХХХ%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ru-RU" dirty="0"/>
              <a:t>ХХХ%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ru-RU" dirty="0"/>
              <a:t>ХХХ%</a:t>
            </a: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ru-RU" dirty="0"/>
              <a:t>ХХХ%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ru-RU" dirty="0"/>
              <a:t>ХХХ%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ru-RU" dirty="0"/>
              <a:t>ХХХ%</a:t>
            </a: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ru-RU" dirty="0"/>
              <a:t>ХХХ%</a:t>
            </a: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ru-RU" dirty="0"/>
              <a:t>ХХХ%</a:t>
            </a:r>
          </a:p>
        </p:txBody>
      </p:sp>
      <p:sp>
        <p:nvSpPr>
          <p:cNvPr id="21" name="Текст 20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ru-RU" dirty="0"/>
              <a:t>Светодиодные, штук</a:t>
            </a:r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ru-RU" dirty="0"/>
              <a:t>ХХХ</a:t>
            </a:r>
          </a:p>
        </p:txBody>
      </p:sp>
      <p:sp>
        <p:nvSpPr>
          <p:cNvPr id="23" name="Текст 22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ru-RU" dirty="0"/>
              <a:t>ХХХ%</a:t>
            </a:r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ru-RU" dirty="0"/>
              <a:t>ХХХ%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quarter" idx="51"/>
          </p:nvPr>
        </p:nvSpPr>
        <p:spPr/>
        <p:txBody>
          <a:bodyPr>
            <a:normAutofit/>
          </a:bodyPr>
          <a:lstStyle/>
          <a:p>
            <a:r>
              <a:rPr lang="ru-RU" dirty="0"/>
              <a:t>ХХХ%</a:t>
            </a:r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r>
              <a:rPr lang="ru-RU" dirty="0"/>
              <a:t>ХХХ</a:t>
            </a:r>
          </a:p>
        </p:txBody>
      </p:sp>
      <p:sp>
        <p:nvSpPr>
          <p:cNvPr id="27" name="Текст 26"/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r>
              <a:rPr lang="ru-RU" dirty="0"/>
              <a:t>ХХХ</a:t>
            </a:r>
          </a:p>
        </p:txBody>
      </p:sp>
      <p:sp>
        <p:nvSpPr>
          <p:cNvPr id="28" name="Текст 27"/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r>
              <a:rPr lang="ru-RU" dirty="0"/>
              <a:t>ХХХ</a:t>
            </a:r>
          </a:p>
        </p:txBody>
      </p:sp>
      <p:sp>
        <p:nvSpPr>
          <p:cNvPr id="29" name="Текст 28"/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r>
              <a:rPr lang="ru-RU" dirty="0"/>
              <a:t>ХХХ%</a:t>
            </a:r>
          </a:p>
        </p:txBody>
      </p:sp>
      <p:sp>
        <p:nvSpPr>
          <p:cNvPr id="30" name="Текст 29"/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r>
              <a:rPr lang="ru-RU" dirty="0"/>
              <a:t>ХХХ%</a:t>
            </a:r>
          </a:p>
        </p:txBody>
      </p:sp>
      <p:sp>
        <p:nvSpPr>
          <p:cNvPr id="31" name="Текст 30"/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r>
              <a:rPr lang="ru-RU" dirty="0"/>
              <a:t>ХХХ%</a:t>
            </a: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r>
              <a:rPr lang="ru-RU" dirty="0"/>
              <a:t>ХХХ%</a:t>
            </a:r>
          </a:p>
        </p:txBody>
      </p:sp>
      <p:sp>
        <p:nvSpPr>
          <p:cNvPr id="33" name="Текст 32"/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r>
              <a:rPr lang="ru-RU" dirty="0"/>
              <a:t>ХХХ%</a:t>
            </a:r>
          </a:p>
        </p:txBody>
      </p:sp>
      <p:sp>
        <p:nvSpPr>
          <p:cNvPr id="34" name="Текст 33"/>
          <p:cNvSpPr>
            <a:spLocks noGrp="1"/>
          </p:cNvSpPr>
          <p:nvPr>
            <p:ph type="body" sz="quarter" idx="60"/>
          </p:nvPr>
        </p:nvSpPr>
        <p:spPr/>
        <p:txBody>
          <a:bodyPr/>
          <a:lstStyle/>
          <a:p>
            <a:r>
              <a:rPr lang="ru-RU" dirty="0"/>
              <a:t>ХХХ%</a:t>
            </a:r>
          </a:p>
        </p:txBody>
      </p:sp>
      <p:sp>
        <p:nvSpPr>
          <p:cNvPr id="35" name="Текст 34"/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ru-RU" dirty="0"/>
              <a:t>ХХХ%</a:t>
            </a:r>
          </a:p>
        </p:txBody>
      </p:sp>
      <p:sp>
        <p:nvSpPr>
          <p:cNvPr id="36" name="Текст 35"/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r>
              <a:rPr lang="ru-RU" dirty="0"/>
              <a:t>ХХХ%</a:t>
            </a:r>
          </a:p>
        </p:txBody>
      </p:sp>
      <p:sp>
        <p:nvSpPr>
          <p:cNvPr id="37" name="Текст 36"/>
          <p:cNvSpPr>
            <a:spLocks noGrp="1"/>
          </p:cNvSpPr>
          <p:nvPr>
            <p:ph type="body" sz="quarter" idx="63"/>
          </p:nvPr>
        </p:nvSpPr>
        <p:spPr/>
        <p:txBody>
          <a:bodyPr/>
          <a:lstStyle/>
          <a:p>
            <a:r>
              <a:rPr lang="ru-RU" dirty="0"/>
              <a:t>ХХХ%</a:t>
            </a:r>
          </a:p>
        </p:txBody>
      </p:sp>
      <p:sp>
        <p:nvSpPr>
          <p:cNvPr id="38" name="Текст 37"/>
          <p:cNvSpPr>
            <a:spLocks noGrp="1"/>
          </p:cNvSpPr>
          <p:nvPr>
            <p:ph type="body" sz="quarter" idx="64"/>
          </p:nvPr>
        </p:nvSpPr>
        <p:spPr/>
        <p:txBody>
          <a:bodyPr/>
          <a:lstStyle/>
          <a:p>
            <a:r>
              <a:rPr lang="ru-RU" dirty="0"/>
              <a:t>Традиционные, штук</a:t>
            </a:r>
          </a:p>
        </p:txBody>
      </p:sp>
      <p:sp>
        <p:nvSpPr>
          <p:cNvPr id="39" name="Текст 38"/>
          <p:cNvSpPr>
            <a:spLocks noGrp="1"/>
          </p:cNvSpPr>
          <p:nvPr>
            <p:ph type="body" sz="quarter" idx="65"/>
          </p:nvPr>
        </p:nvSpPr>
        <p:spPr/>
        <p:txBody>
          <a:bodyPr/>
          <a:lstStyle/>
          <a:p>
            <a:r>
              <a:rPr lang="ru-RU" dirty="0"/>
              <a:t>ХХХ</a:t>
            </a:r>
          </a:p>
        </p:txBody>
      </p:sp>
      <p:sp>
        <p:nvSpPr>
          <p:cNvPr id="40" name="Текст 39"/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r>
              <a:rPr lang="ru-RU" dirty="0"/>
              <a:t>ХХХ%</a:t>
            </a:r>
          </a:p>
        </p:txBody>
      </p:sp>
      <p:sp>
        <p:nvSpPr>
          <p:cNvPr id="41" name="Текст 40"/>
          <p:cNvSpPr>
            <a:spLocks noGrp="1"/>
          </p:cNvSpPr>
          <p:nvPr>
            <p:ph type="body" sz="quarter" idx="67"/>
          </p:nvPr>
        </p:nvSpPr>
        <p:spPr/>
        <p:txBody>
          <a:bodyPr/>
          <a:lstStyle/>
          <a:p>
            <a:r>
              <a:rPr lang="ru-RU" dirty="0"/>
              <a:t>ХХХ%</a:t>
            </a:r>
          </a:p>
        </p:txBody>
      </p:sp>
      <p:sp>
        <p:nvSpPr>
          <p:cNvPr id="42" name="Текст 41"/>
          <p:cNvSpPr>
            <a:spLocks noGrp="1"/>
          </p:cNvSpPr>
          <p:nvPr>
            <p:ph type="body" sz="quarter" idx="68"/>
          </p:nvPr>
        </p:nvSpPr>
        <p:spPr/>
        <p:txBody>
          <a:bodyPr/>
          <a:lstStyle/>
          <a:p>
            <a:r>
              <a:rPr lang="ru-RU" dirty="0"/>
              <a:t>ХХХ%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136426" y="877950"/>
            <a:ext cx="175939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400" dirty="0"/>
              <a:t>Светодиодные</a:t>
            </a:r>
            <a:r>
              <a:rPr lang="ru-RU" sz="1400"/>
              <a:t>, штук</a:t>
            </a:r>
            <a:endParaRPr lang="ru-RU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8052643" y="877950"/>
            <a:ext cx="178292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400" dirty="0"/>
              <a:t>Традиционные, штук</a:t>
            </a:r>
          </a:p>
        </p:txBody>
      </p:sp>
      <p:pic>
        <p:nvPicPr>
          <p:cNvPr id="43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03363" y="1316831"/>
            <a:ext cx="9077325" cy="2647950"/>
          </a:xfrm>
          <a:prstGeom prst="rect">
            <a:avLst/>
          </a:prstGeom>
        </p:spPr>
      </p:pic>
      <p:grpSp>
        <p:nvGrpSpPr>
          <p:cNvPr id="46" name="Группа 45"/>
          <p:cNvGrpSpPr/>
          <p:nvPr/>
        </p:nvGrpSpPr>
        <p:grpSpPr>
          <a:xfrm>
            <a:off x="6750327" y="3686105"/>
            <a:ext cx="3756010" cy="220894"/>
            <a:chOff x="7967242" y="3945568"/>
            <a:chExt cx="3756010" cy="220894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7967242" y="4019043"/>
              <a:ext cx="3756010" cy="130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234267" y="3945568"/>
              <a:ext cx="3100425" cy="220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2016</a:t>
              </a:r>
              <a:r>
                <a:rPr lang="ru-RU" sz="800" dirty="0">
                  <a:solidFill>
                    <a:schemeClr val="bg1">
                      <a:lumMod val="50000"/>
                    </a:schemeClr>
                  </a:solidFill>
                </a:rPr>
                <a:t>                                              2017                                                     2018</a:t>
              </a: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1644065" y="3691555"/>
            <a:ext cx="3756010" cy="215444"/>
            <a:chOff x="1041621" y="3940385"/>
            <a:chExt cx="3756010" cy="215444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1041621" y="4013860"/>
              <a:ext cx="3756010" cy="130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308646" y="3940385"/>
              <a:ext cx="32688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2016</a:t>
              </a:r>
              <a:r>
                <a:rPr lang="ru-RU" sz="800" dirty="0">
                  <a:solidFill>
                    <a:schemeClr val="bg1">
                      <a:lumMod val="50000"/>
                    </a:schemeClr>
                  </a:solidFill>
                </a:rPr>
                <a:t>                                                    2017                                                          2018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91315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"/>
            <a:ext cx="12192000" cy="6652326"/>
          </a:xfrm>
          <a:prstGeom prst="rect">
            <a:avLst/>
          </a:prstGeom>
          <a:blipFill>
            <a:blip r:embed="rId2">
              <a:alphaModFix amt="50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862CCBF6-05E5-1A49-99E1-20499ABC9BBD}" type="slidenum">
              <a:rPr lang="ru-RU" smtClean="0"/>
              <a:pPr/>
              <a:t>31</a:t>
            </a:fld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5104929"/>
            <a:ext cx="12192000" cy="1143000"/>
          </a:xfrm>
          <a:prstGeom prst="rect">
            <a:avLst/>
          </a:prstGeom>
          <a:solidFill>
            <a:srgbClr val="E02226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bg1"/>
                </a:solidFill>
                <a:latin typeface="Calibri Обычный" charset="0"/>
                <a:cs typeface="Calibri Обычный" charset="0"/>
              </a:rPr>
              <a:t>Экспорт светильников из РФ</a:t>
            </a:r>
          </a:p>
        </p:txBody>
      </p:sp>
    </p:spTree>
    <p:extLst>
      <p:ext uri="{BB962C8B-B14F-4D97-AF65-F5344CB8AC3E}">
        <p14:creationId xmlns:p14="http://schemas.microsoft.com/office/powerpoint/2010/main" val="30196229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Объект 51"/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ru-RU" dirty="0"/>
              <a:t>Объем экспорта в 2018 г. в количественном выражении  …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Доля светодиодных светильников в количественном выражении ….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Доля традиционных светильников количественном выражении …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Средняя стоимость экспортного светильника …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При этом средняя стоимость традиционного светильника составила …</a:t>
            </a:r>
          </a:p>
        </p:txBody>
      </p:sp>
      <p:pic>
        <p:nvPicPr>
          <p:cNvPr id="109" name="Объект 83"/>
          <p:cNvPicPr>
            <a:picLocks noGrp="1" noChangeAspect="1"/>
          </p:cNvPicPr>
          <p:nvPr>
            <p:ph idx="30"/>
          </p:nvPr>
        </p:nvPicPr>
        <p:blipFill>
          <a:blip r:embed="rId3"/>
          <a:stretch>
            <a:fillRect/>
          </a:stretch>
        </p:blipFill>
        <p:spPr>
          <a:xfrm>
            <a:off x="3032919" y="4207669"/>
            <a:ext cx="2390775" cy="2095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Объем экспорта светильников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CCBF6-05E5-1A49-99E1-20499ABC9BBD}" type="slidenum">
              <a:rPr lang="ru-RU" smtClean="0"/>
              <a:pPr/>
              <a:t>32</a:t>
            </a:fld>
            <a:endParaRPr lang="ru-RU" dirty="0"/>
          </a:p>
        </p:txBody>
      </p:sp>
      <p:sp>
        <p:nvSpPr>
          <p:cNvPr id="53" name="Текст 52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ru-RU" dirty="0"/>
              <a:t>тыс. штук</a:t>
            </a:r>
          </a:p>
        </p:txBody>
      </p:sp>
      <p:sp>
        <p:nvSpPr>
          <p:cNvPr id="54" name="Текст 53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ru-RU" dirty="0"/>
              <a:t>млн рублей</a:t>
            </a:r>
          </a:p>
        </p:txBody>
      </p:sp>
      <p:sp>
        <p:nvSpPr>
          <p:cNvPr id="101" name="Текст 111"/>
          <p:cNvSpPr>
            <a:spLocks noGrp="1"/>
          </p:cNvSpPr>
          <p:nvPr>
            <p:ph type="body" sz="quarter" idx="14"/>
          </p:nvPr>
        </p:nvSpPr>
        <p:spPr>
          <a:xfrm>
            <a:off x="331024" y="5340843"/>
            <a:ext cx="924035" cy="265112"/>
          </a:xfrm>
        </p:spPr>
        <p:txBody>
          <a:bodyPr>
            <a:normAutofit/>
          </a:bodyPr>
          <a:lstStyle/>
          <a:p>
            <a:r>
              <a:rPr lang="en-US" dirty="0"/>
              <a:t>XXX</a:t>
            </a:r>
            <a:r>
              <a:rPr lang="ru-RU" dirty="0"/>
              <a:t> (</a:t>
            </a:r>
            <a:r>
              <a:rPr lang="en-US" dirty="0"/>
              <a:t>YYY</a:t>
            </a:r>
            <a:r>
              <a:rPr lang="ru-RU" dirty="0"/>
              <a:t>%)</a:t>
            </a:r>
          </a:p>
          <a:p>
            <a:endParaRPr lang="ru-RU" dirty="0"/>
          </a:p>
        </p:txBody>
      </p:sp>
      <p:sp>
        <p:nvSpPr>
          <p:cNvPr id="102" name="Текст 110"/>
          <p:cNvSpPr>
            <a:spLocks noGrp="1"/>
          </p:cNvSpPr>
          <p:nvPr>
            <p:ph type="body" sz="quarter" idx="15"/>
          </p:nvPr>
        </p:nvSpPr>
        <p:spPr>
          <a:xfrm>
            <a:off x="331024" y="5728032"/>
            <a:ext cx="924035" cy="265112"/>
          </a:xfrm>
        </p:spPr>
        <p:txBody>
          <a:bodyPr>
            <a:normAutofit/>
          </a:bodyPr>
          <a:lstStyle/>
          <a:p>
            <a:r>
              <a:rPr lang="en-US" dirty="0"/>
              <a:t>XXX</a:t>
            </a:r>
            <a:r>
              <a:rPr lang="ru-RU" dirty="0"/>
              <a:t> (</a:t>
            </a:r>
            <a:r>
              <a:rPr lang="en-US" dirty="0"/>
              <a:t>YYY</a:t>
            </a:r>
            <a:r>
              <a:rPr lang="ru-RU" dirty="0"/>
              <a:t>%)</a:t>
            </a:r>
          </a:p>
          <a:p>
            <a:endParaRPr lang="ru-RU" dirty="0"/>
          </a:p>
        </p:txBody>
      </p:sp>
      <p:sp>
        <p:nvSpPr>
          <p:cNvPr id="103" name="Текст 109"/>
          <p:cNvSpPr>
            <a:spLocks noGrp="1"/>
          </p:cNvSpPr>
          <p:nvPr>
            <p:ph type="body" sz="quarter" idx="16"/>
          </p:nvPr>
        </p:nvSpPr>
        <p:spPr>
          <a:xfrm>
            <a:off x="331024" y="6096557"/>
            <a:ext cx="924035" cy="265112"/>
          </a:xfrm>
        </p:spPr>
        <p:txBody>
          <a:bodyPr/>
          <a:lstStyle/>
          <a:p>
            <a:r>
              <a:rPr lang="en-US" dirty="0"/>
              <a:t>XXX</a:t>
            </a:r>
            <a:r>
              <a:rPr lang="ru-RU" dirty="0"/>
              <a:t> (</a:t>
            </a:r>
            <a:r>
              <a:rPr lang="en-US" dirty="0"/>
              <a:t>YYY</a:t>
            </a:r>
            <a:r>
              <a:rPr lang="ru-RU" dirty="0"/>
              <a:t>%)</a:t>
            </a:r>
          </a:p>
        </p:txBody>
      </p:sp>
      <p:sp>
        <p:nvSpPr>
          <p:cNvPr id="104" name="Текст 88"/>
          <p:cNvSpPr>
            <a:spLocks noGrp="1"/>
          </p:cNvSpPr>
          <p:nvPr>
            <p:ph type="body" sz="quarter" idx="26"/>
          </p:nvPr>
        </p:nvSpPr>
        <p:spPr>
          <a:xfrm>
            <a:off x="3499800" y="5342230"/>
            <a:ext cx="1592154" cy="265112"/>
          </a:xfrm>
        </p:spPr>
        <p:txBody>
          <a:bodyPr/>
          <a:lstStyle/>
          <a:p>
            <a:r>
              <a:rPr lang="ru-RU"/>
              <a:t>Светодиодные</a:t>
            </a:r>
            <a:endParaRPr lang="ru-RU" dirty="0"/>
          </a:p>
        </p:txBody>
      </p:sp>
      <p:sp>
        <p:nvSpPr>
          <p:cNvPr id="105" name="Текст 89"/>
          <p:cNvSpPr>
            <a:spLocks noGrp="1"/>
          </p:cNvSpPr>
          <p:nvPr>
            <p:ph type="body" sz="quarter" idx="27"/>
          </p:nvPr>
        </p:nvSpPr>
        <p:spPr>
          <a:xfrm>
            <a:off x="3499800" y="5722253"/>
            <a:ext cx="1592154" cy="265112"/>
          </a:xfrm>
        </p:spPr>
        <p:txBody>
          <a:bodyPr/>
          <a:lstStyle/>
          <a:p>
            <a:r>
              <a:rPr lang="ru-RU"/>
              <a:t>Традиционные</a:t>
            </a:r>
            <a:endParaRPr lang="ru-RU" dirty="0"/>
          </a:p>
        </p:txBody>
      </p:sp>
      <p:sp>
        <p:nvSpPr>
          <p:cNvPr id="106" name="Текст 90"/>
          <p:cNvSpPr>
            <a:spLocks noGrp="1"/>
          </p:cNvSpPr>
          <p:nvPr>
            <p:ph type="body" sz="quarter" idx="28"/>
          </p:nvPr>
        </p:nvSpPr>
        <p:spPr>
          <a:xfrm>
            <a:off x="3499800" y="6105123"/>
            <a:ext cx="1592154" cy="265112"/>
          </a:xfrm>
        </p:spPr>
        <p:txBody>
          <a:bodyPr/>
          <a:lstStyle/>
          <a:p>
            <a:r>
              <a:rPr lang="ru-RU"/>
              <a:t>Итого</a:t>
            </a:r>
            <a:endParaRPr lang="ru-RU" dirty="0"/>
          </a:p>
        </p:txBody>
      </p:sp>
      <p:sp>
        <p:nvSpPr>
          <p:cNvPr id="107" name="Текст 91"/>
          <p:cNvSpPr>
            <a:spLocks noGrp="1"/>
          </p:cNvSpPr>
          <p:nvPr>
            <p:ph type="body" sz="quarter" idx="31"/>
          </p:nvPr>
        </p:nvSpPr>
        <p:spPr>
          <a:xfrm>
            <a:off x="1405275" y="5340843"/>
            <a:ext cx="924035" cy="265112"/>
          </a:xfrm>
        </p:spPr>
        <p:txBody>
          <a:bodyPr>
            <a:normAutofit/>
          </a:bodyPr>
          <a:lstStyle/>
          <a:p>
            <a:r>
              <a:rPr lang="en-US" dirty="0"/>
              <a:t>XXX</a:t>
            </a:r>
            <a:r>
              <a:rPr lang="ru-RU" dirty="0"/>
              <a:t> (</a:t>
            </a:r>
            <a:r>
              <a:rPr lang="en-US" dirty="0"/>
              <a:t>YYY</a:t>
            </a:r>
            <a:r>
              <a:rPr lang="ru-RU" dirty="0"/>
              <a:t>%)</a:t>
            </a:r>
          </a:p>
        </p:txBody>
      </p:sp>
      <p:sp>
        <p:nvSpPr>
          <p:cNvPr id="108" name="Текст 92"/>
          <p:cNvSpPr>
            <a:spLocks noGrp="1"/>
          </p:cNvSpPr>
          <p:nvPr>
            <p:ph type="body" sz="quarter" idx="32"/>
          </p:nvPr>
        </p:nvSpPr>
        <p:spPr>
          <a:xfrm>
            <a:off x="1405275" y="5728032"/>
            <a:ext cx="924035" cy="265112"/>
          </a:xfrm>
        </p:spPr>
        <p:txBody>
          <a:bodyPr>
            <a:normAutofit/>
          </a:bodyPr>
          <a:lstStyle/>
          <a:p>
            <a:r>
              <a:rPr lang="en-US" dirty="0"/>
              <a:t>XXX</a:t>
            </a:r>
            <a:r>
              <a:rPr lang="ru-RU" dirty="0"/>
              <a:t> (</a:t>
            </a:r>
            <a:r>
              <a:rPr lang="en-US" dirty="0"/>
              <a:t>YYY</a:t>
            </a:r>
            <a:r>
              <a:rPr lang="ru-RU" dirty="0"/>
              <a:t>%)</a:t>
            </a:r>
          </a:p>
        </p:txBody>
      </p:sp>
      <p:sp>
        <p:nvSpPr>
          <p:cNvPr id="110" name="Текст 93"/>
          <p:cNvSpPr>
            <a:spLocks noGrp="1"/>
          </p:cNvSpPr>
          <p:nvPr>
            <p:ph type="body" sz="quarter" idx="33"/>
          </p:nvPr>
        </p:nvSpPr>
        <p:spPr>
          <a:xfrm>
            <a:off x="1405275" y="6096557"/>
            <a:ext cx="924035" cy="265112"/>
          </a:xfrm>
        </p:spPr>
        <p:txBody>
          <a:bodyPr/>
          <a:lstStyle/>
          <a:p>
            <a:r>
              <a:rPr lang="en-US" dirty="0"/>
              <a:t>XXX</a:t>
            </a:r>
            <a:r>
              <a:rPr lang="ru-RU" dirty="0"/>
              <a:t> (</a:t>
            </a:r>
            <a:r>
              <a:rPr lang="en-US" dirty="0"/>
              <a:t>YYY</a:t>
            </a:r>
            <a:r>
              <a:rPr lang="ru-RU" dirty="0"/>
              <a:t>%)</a:t>
            </a:r>
          </a:p>
        </p:txBody>
      </p:sp>
      <p:sp>
        <p:nvSpPr>
          <p:cNvPr id="111" name="Текст 94"/>
          <p:cNvSpPr>
            <a:spLocks noGrp="1"/>
          </p:cNvSpPr>
          <p:nvPr>
            <p:ph type="body" sz="quarter" idx="34"/>
          </p:nvPr>
        </p:nvSpPr>
        <p:spPr>
          <a:xfrm>
            <a:off x="2461409" y="5340843"/>
            <a:ext cx="924035" cy="265112"/>
          </a:xfrm>
        </p:spPr>
        <p:txBody>
          <a:bodyPr>
            <a:normAutofit/>
          </a:bodyPr>
          <a:lstStyle/>
          <a:p>
            <a:r>
              <a:rPr lang="en-US" dirty="0"/>
              <a:t>XXX</a:t>
            </a:r>
            <a:r>
              <a:rPr lang="ru-RU" dirty="0"/>
              <a:t> (</a:t>
            </a:r>
            <a:r>
              <a:rPr lang="en-US" dirty="0"/>
              <a:t>YYY</a:t>
            </a:r>
            <a:r>
              <a:rPr lang="ru-RU" dirty="0"/>
              <a:t>%)</a:t>
            </a:r>
          </a:p>
        </p:txBody>
      </p:sp>
      <p:sp>
        <p:nvSpPr>
          <p:cNvPr id="112" name="Текст 95"/>
          <p:cNvSpPr>
            <a:spLocks noGrp="1"/>
          </p:cNvSpPr>
          <p:nvPr>
            <p:ph type="body" sz="quarter" idx="35"/>
          </p:nvPr>
        </p:nvSpPr>
        <p:spPr>
          <a:xfrm>
            <a:off x="2461409" y="5728032"/>
            <a:ext cx="924035" cy="265112"/>
          </a:xfrm>
        </p:spPr>
        <p:txBody>
          <a:bodyPr/>
          <a:lstStyle/>
          <a:p>
            <a:r>
              <a:rPr lang="en-US" dirty="0"/>
              <a:t>XXX</a:t>
            </a:r>
            <a:r>
              <a:rPr lang="ru-RU" dirty="0"/>
              <a:t> (</a:t>
            </a:r>
            <a:r>
              <a:rPr lang="en-US" dirty="0"/>
              <a:t>YYY</a:t>
            </a:r>
            <a:r>
              <a:rPr lang="ru-RU" dirty="0"/>
              <a:t>%)</a:t>
            </a:r>
          </a:p>
        </p:txBody>
      </p:sp>
      <p:sp>
        <p:nvSpPr>
          <p:cNvPr id="113" name="Текст 96"/>
          <p:cNvSpPr>
            <a:spLocks noGrp="1"/>
          </p:cNvSpPr>
          <p:nvPr>
            <p:ph type="body" sz="quarter" idx="36"/>
          </p:nvPr>
        </p:nvSpPr>
        <p:spPr>
          <a:xfrm>
            <a:off x="2461409" y="6096557"/>
            <a:ext cx="924035" cy="265112"/>
          </a:xfrm>
        </p:spPr>
        <p:txBody>
          <a:bodyPr/>
          <a:lstStyle/>
          <a:p>
            <a:r>
              <a:rPr lang="en-US" dirty="0"/>
              <a:t>XXX</a:t>
            </a:r>
            <a:r>
              <a:rPr lang="ru-RU" dirty="0"/>
              <a:t> (</a:t>
            </a:r>
            <a:r>
              <a:rPr lang="en-US" dirty="0"/>
              <a:t>YYY</a:t>
            </a:r>
            <a:r>
              <a:rPr lang="ru-RU" dirty="0"/>
              <a:t>%)</a:t>
            </a:r>
          </a:p>
        </p:txBody>
      </p:sp>
      <p:sp>
        <p:nvSpPr>
          <p:cNvPr id="114" name="Текст 97"/>
          <p:cNvSpPr>
            <a:spLocks noGrp="1"/>
          </p:cNvSpPr>
          <p:nvPr>
            <p:ph type="body" sz="quarter" idx="37"/>
          </p:nvPr>
        </p:nvSpPr>
        <p:spPr>
          <a:xfrm>
            <a:off x="5164387" y="5340843"/>
            <a:ext cx="924035" cy="265112"/>
          </a:xfrm>
        </p:spPr>
        <p:txBody>
          <a:bodyPr>
            <a:normAutofit/>
          </a:bodyPr>
          <a:lstStyle/>
          <a:p>
            <a:r>
              <a:rPr lang="en-US" dirty="0"/>
              <a:t>XXX</a:t>
            </a:r>
            <a:r>
              <a:rPr lang="ru-RU" dirty="0"/>
              <a:t> (</a:t>
            </a:r>
            <a:r>
              <a:rPr lang="en-US" dirty="0"/>
              <a:t>YYY</a:t>
            </a:r>
            <a:r>
              <a:rPr lang="ru-RU" dirty="0"/>
              <a:t>%)</a:t>
            </a:r>
          </a:p>
        </p:txBody>
      </p:sp>
      <p:sp>
        <p:nvSpPr>
          <p:cNvPr id="115" name="Текст 98"/>
          <p:cNvSpPr>
            <a:spLocks noGrp="1"/>
          </p:cNvSpPr>
          <p:nvPr>
            <p:ph type="body" sz="quarter" idx="38"/>
          </p:nvPr>
        </p:nvSpPr>
        <p:spPr>
          <a:xfrm>
            <a:off x="5164387" y="5728032"/>
            <a:ext cx="924035" cy="265112"/>
          </a:xfrm>
        </p:spPr>
        <p:txBody>
          <a:bodyPr>
            <a:normAutofit/>
          </a:bodyPr>
          <a:lstStyle/>
          <a:p>
            <a:r>
              <a:rPr lang="en-US" dirty="0"/>
              <a:t>XXX</a:t>
            </a:r>
            <a:r>
              <a:rPr lang="ru-RU" dirty="0"/>
              <a:t> (</a:t>
            </a:r>
            <a:r>
              <a:rPr lang="en-US" dirty="0"/>
              <a:t>YYY</a:t>
            </a:r>
            <a:r>
              <a:rPr lang="ru-RU" dirty="0"/>
              <a:t>%)</a:t>
            </a:r>
          </a:p>
        </p:txBody>
      </p:sp>
      <p:sp>
        <p:nvSpPr>
          <p:cNvPr id="116" name="Текст 99"/>
          <p:cNvSpPr>
            <a:spLocks noGrp="1"/>
          </p:cNvSpPr>
          <p:nvPr>
            <p:ph type="body" sz="quarter" idx="39"/>
          </p:nvPr>
        </p:nvSpPr>
        <p:spPr>
          <a:xfrm>
            <a:off x="5164387" y="6096557"/>
            <a:ext cx="924035" cy="265112"/>
          </a:xfrm>
        </p:spPr>
        <p:txBody>
          <a:bodyPr/>
          <a:lstStyle/>
          <a:p>
            <a:r>
              <a:rPr lang="en-US" dirty="0"/>
              <a:t>XXX</a:t>
            </a:r>
            <a:r>
              <a:rPr lang="ru-RU" dirty="0"/>
              <a:t> (</a:t>
            </a:r>
            <a:r>
              <a:rPr lang="en-US" dirty="0"/>
              <a:t>YYY</a:t>
            </a:r>
            <a:r>
              <a:rPr lang="ru-RU" dirty="0"/>
              <a:t>%)</a:t>
            </a:r>
          </a:p>
        </p:txBody>
      </p:sp>
      <p:sp>
        <p:nvSpPr>
          <p:cNvPr id="117" name="Текст 100"/>
          <p:cNvSpPr>
            <a:spLocks noGrp="1"/>
          </p:cNvSpPr>
          <p:nvPr>
            <p:ph type="body" sz="quarter" idx="40"/>
          </p:nvPr>
        </p:nvSpPr>
        <p:spPr>
          <a:xfrm>
            <a:off x="6211743" y="5340843"/>
            <a:ext cx="924035" cy="265112"/>
          </a:xfrm>
        </p:spPr>
        <p:txBody>
          <a:bodyPr>
            <a:normAutofit/>
          </a:bodyPr>
          <a:lstStyle/>
          <a:p>
            <a:r>
              <a:rPr lang="en-US" dirty="0"/>
              <a:t>XXX</a:t>
            </a:r>
            <a:r>
              <a:rPr lang="ru-RU" dirty="0"/>
              <a:t> (</a:t>
            </a:r>
            <a:r>
              <a:rPr lang="en-US" dirty="0"/>
              <a:t>YYY</a:t>
            </a:r>
            <a:r>
              <a:rPr lang="ru-RU" dirty="0"/>
              <a:t>%)</a:t>
            </a:r>
          </a:p>
        </p:txBody>
      </p:sp>
      <p:sp>
        <p:nvSpPr>
          <p:cNvPr id="118" name="Текст 101"/>
          <p:cNvSpPr>
            <a:spLocks noGrp="1"/>
          </p:cNvSpPr>
          <p:nvPr>
            <p:ph type="body" sz="quarter" idx="41"/>
          </p:nvPr>
        </p:nvSpPr>
        <p:spPr>
          <a:xfrm>
            <a:off x="6211743" y="5728032"/>
            <a:ext cx="924035" cy="265112"/>
          </a:xfrm>
        </p:spPr>
        <p:txBody>
          <a:bodyPr/>
          <a:lstStyle/>
          <a:p>
            <a:r>
              <a:rPr lang="en-US" dirty="0"/>
              <a:t>XXX</a:t>
            </a:r>
            <a:r>
              <a:rPr lang="ru-RU" dirty="0"/>
              <a:t> (</a:t>
            </a:r>
            <a:r>
              <a:rPr lang="en-US" dirty="0"/>
              <a:t>YYY</a:t>
            </a:r>
            <a:r>
              <a:rPr lang="ru-RU" dirty="0"/>
              <a:t>%)</a:t>
            </a:r>
          </a:p>
        </p:txBody>
      </p:sp>
      <p:sp>
        <p:nvSpPr>
          <p:cNvPr id="119" name="Текст 102"/>
          <p:cNvSpPr>
            <a:spLocks noGrp="1"/>
          </p:cNvSpPr>
          <p:nvPr>
            <p:ph type="body" sz="quarter" idx="42"/>
          </p:nvPr>
        </p:nvSpPr>
        <p:spPr>
          <a:xfrm>
            <a:off x="6211743" y="6096557"/>
            <a:ext cx="924035" cy="265112"/>
          </a:xfrm>
        </p:spPr>
        <p:txBody>
          <a:bodyPr/>
          <a:lstStyle/>
          <a:p>
            <a:r>
              <a:rPr lang="en-US" dirty="0"/>
              <a:t>XXX</a:t>
            </a:r>
            <a:r>
              <a:rPr lang="ru-RU" dirty="0"/>
              <a:t> (</a:t>
            </a:r>
            <a:r>
              <a:rPr lang="en-US" dirty="0"/>
              <a:t>YYY</a:t>
            </a:r>
            <a:r>
              <a:rPr lang="ru-RU" dirty="0"/>
              <a:t>%)</a:t>
            </a:r>
          </a:p>
        </p:txBody>
      </p:sp>
      <p:sp>
        <p:nvSpPr>
          <p:cNvPr id="120" name="Текст 103"/>
          <p:cNvSpPr>
            <a:spLocks noGrp="1"/>
          </p:cNvSpPr>
          <p:nvPr>
            <p:ph type="body" sz="quarter" idx="43"/>
          </p:nvPr>
        </p:nvSpPr>
        <p:spPr>
          <a:xfrm>
            <a:off x="7267877" y="5340843"/>
            <a:ext cx="924035" cy="265112"/>
          </a:xfrm>
        </p:spPr>
        <p:txBody>
          <a:bodyPr>
            <a:normAutofit/>
          </a:bodyPr>
          <a:lstStyle/>
          <a:p>
            <a:r>
              <a:rPr lang="en-US" dirty="0"/>
              <a:t>XXX</a:t>
            </a:r>
            <a:r>
              <a:rPr lang="ru-RU" dirty="0"/>
              <a:t> (</a:t>
            </a:r>
            <a:r>
              <a:rPr lang="en-US" dirty="0"/>
              <a:t>YYY</a:t>
            </a:r>
            <a:r>
              <a:rPr lang="ru-RU" dirty="0"/>
              <a:t>%)</a:t>
            </a:r>
          </a:p>
        </p:txBody>
      </p:sp>
      <p:sp>
        <p:nvSpPr>
          <p:cNvPr id="121" name="Текст 104"/>
          <p:cNvSpPr>
            <a:spLocks noGrp="1"/>
          </p:cNvSpPr>
          <p:nvPr>
            <p:ph type="body" sz="quarter" idx="44"/>
          </p:nvPr>
        </p:nvSpPr>
        <p:spPr>
          <a:xfrm>
            <a:off x="7267877" y="5728032"/>
            <a:ext cx="924035" cy="265112"/>
          </a:xfrm>
        </p:spPr>
        <p:txBody>
          <a:bodyPr/>
          <a:lstStyle/>
          <a:p>
            <a:r>
              <a:rPr lang="en-US" dirty="0"/>
              <a:t>XXX</a:t>
            </a:r>
            <a:r>
              <a:rPr lang="ru-RU" dirty="0"/>
              <a:t> (</a:t>
            </a:r>
            <a:r>
              <a:rPr lang="en-US" dirty="0"/>
              <a:t>YYY</a:t>
            </a:r>
            <a:r>
              <a:rPr lang="ru-RU" dirty="0"/>
              <a:t>%)</a:t>
            </a:r>
          </a:p>
        </p:txBody>
      </p:sp>
      <p:sp>
        <p:nvSpPr>
          <p:cNvPr id="122" name="Текст 105"/>
          <p:cNvSpPr>
            <a:spLocks noGrp="1"/>
          </p:cNvSpPr>
          <p:nvPr>
            <p:ph type="body" sz="quarter" idx="45"/>
          </p:nvPr>
        </p:nvSpPr>
        <p:spPr>
          <a:xfrm>
            <a:off x="7267877" y="6096557"/>
            <a:ext cx="924035" cy="265112"/>
          </a:xfrm>
        </p:spPr>
        <p:txBody>
          <a:bodyPr/>
          <a:lstStyle/>
          <a:p>
            <a:r>
              <a:rPr lang="en-US" dirty="0"/>
              <a:t>XXX</a:t>
            </a:r>
            <a:r>
              <a:rPr lang="ru-RU" dirty="0"/>
              <a:t> (</a:t>
            </a:r>
            <a:r>
              <a:rPr lang="en-US" dirty="0"/>
              <a:t>YYY</a:t>
            </a:r>
            <a:r>
              <a:rPr lang="ru-RU" dirty="0"/>
              <a:t>%)</a:t>
            </a:r>
          </a:p>
        </p:txBody>
      </p:sp>
      <p:pic>
        <p:nvPicPr>
          <p:cNvPr id="123" name="Объект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438" y="1472541"/>
            <a:ext cx="7444930" cy="2585172"/>
          </a:xfrm>
          <a:prstGeom prst="rect">
            <a:avLst/>
          </a:prstGeom>
        </p:spPr>
      </p:pic>
      <p:sp>
        <p:nvSpPr>
          <p:cNvPr id="125" name="Прямоугольник 124"/>
          <p:cNvSpPr/>
          <p:nvPr/>
        </p:nvSpPr>
        <p:spPr>
          <a:xfrm>
            <a:off x="814001" y="3821633"/>
            <a:ext cx="7617480" cy="174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TextBox 125"/>
          <p:cNvSpPr txBox="1"/>
          <p:nvPr/>
        </p:nvSpPr>
        <p:spPr>
          <a:xfrm>
            <a:off x="891026" y="3736283"/>
            <a:ext cx="68160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2016</a:t>
            </a: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                                      2017                                    2018                                                             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2016</a:t>
            </a:r>
            <a:r>
              <a:rPr lang="ru-RU" sz="900" dirty="0">
                <a:solidFill>
                  <a:schemeClr val="bg1">
                    <a:lumMod val="50000"/>
                  </a:schemeClr>
                </a:solidFill>
              </a:rPr>
              <a:t>                                 2017                               2018</a:t>
            </a:r>
          </a:p>
        </p:txBody>
      </p:sp>
    </p:spTree>
    <p:extLst>
      <p:ext uri="{BB962C8B-B14F-4D97-AF65-F5344CB8AC3E}">
        <p14:creationId xmlns:p14="http://schemas.microsoft.com/office/powerpoint/2010/main" val="6420934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Объем экспорта светодиодных светильников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CCBF6-05E5-1A49-99E1-20499ABC9BBD}" type="slidenum">
              <a:rPr lang="ru-RU" smtClean="0"/>
              <a:pPr/>
              <a:t>33</a:t>
            </a:fld>
            <a:endParaRPr lang="ru-RU" dirty="0"/>
          </a:p>
        </p:txBody>
      </p:sp>
      <p:sp>
        <p:nvSpPr>
          <p:cNvPr id="77" name="Объект 76"/>
          <p:cNvSpPr>
            <a:spLocks noGrp="1"/>
          </p:cNvSpPr>
          <p:nvPr>
            <p:ph idx="32"/>
          </p:nvPr>
        </p:nvSpPr>
        <p:spPr/>
        <p:txBody>
          <a:bodyPr/>
          <a:lstStyle/>
          <a:p>
            <a:r>
              <a:rPr lang="ru-RU" dirty="0"/>
              <a:t>В стоимостном выражении в экспорте доминировали …</a:t>
            </a:r>
          </a:p>
          <a:p>
            <a:r>
              <a:rPr lang="ru-RU" dirty="0"/>
              <a:t>Средняя экспортная цена за один …</a:t>
            </a:r>
          </a:p>
        </p:txBody>
      </p:sp>
      <p:sp>
        <p:nvSpPr>
          <p:cNvPr id="80" name="Текст 79"/>
          <p:cNvSpPr>
            <a:spLocks noGrp="1"/>
          </p:cNvSpPr>
          <p:nvPr>
            <p:ph type="body" sz="quarter" idx="80"/>
          </p:nvPr>
        </p:nvSpPr>
        <p:spPr/>
        <p:txBody>
          <a:bodyPr/>
          <a:lstStyle/>
          <a:p>
            <a:r>
              <a:rPr lang="ru-RU"/>
              <a:t>тыс. штук</a:t>
            </a:r>
            <a:endParaRPr lang="ru-RU" dirty="0"/>
          </a:p>
        </p:txBody>
      </p:sp>
      <p:sp>
        <p:nvSpPr>
          <p:cNvPr id="82" name="Текст 81"/>
          <p:cNvSpPr>
            <a:spLocks noGrp="1"/>
          </p:cNvSpPr>
          <p:nvPr>
            <p:ph type="body" sz="quarter" idx="89"/>
          </p:nvPr>
        </p:nvSpPr>
        <p:spPr/>
        <p:txBody>
          <a:bodyPr/>
          <a:lstStyle/>
          <a:p>
            <a:r>
              <a:rPr lang="ru-RU"/>
              <a:t>млн рублей</a:t>
            </a:r>
            <a:endParaRPr lang="ru-RU" dirty="0"/>
          </a:p>
        </p:txBody>
      </p:sp>
      <p:sp>
        <p:nvSpPr>
          <p:cNvPr id="103" name="Текст 102"/>
          <p:cNvSpPr>
            <a:spLocks noGrp="1"/>
          </p:cNvSpPr>
          <p:nvPr>
            <p:ph type="body" sz="quarter" idx="90"/>
          </p:nvPr>
        </p:nvSpPr>
        <p:spPr/>
        <p:txBody>
          <a:bodyPr/>
          <a:lstStyle/>
          <a:p>
            <a:r>
              <a:rPr lang="ru-RU" dirty="0"/>
              <a:t>ТОП-3 сегмента</a:t>
            </a:r>
          </a:p>
        </p:txBody>
      </p:sp>
      <p:sp>
        <p:nvSpPr>
          <p:cNvPr id="93" name="Текст 24"/>
          <p:cNvSpPr>
            <a:spLocks noGrp="1"/>
          </p:cNvSpPr>
          <p:nvPr>
            <p:ph type="body" sz="quarter" idx="41"/>
          </p:nvPr>
        </p:nvSpPr>
        <p:spPr>
          <a:xfrm>
            <a:off x="4295113" y="5231030"/>
            <a:ext cx="949239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94" name="Текст 26"/>
          <p:cNvSpPr>
            <a:spLocks noGrp="1"/>
          </p:cNvSpPr>
          <p:nvPr>
            <p:ph type="body" sz="quarter" idx="57"/>
          </p:nvPr>
        </p:nvSpPr>
        <p:spPr>
          <a:xfrm>
            <a:off x="4295113" y="5562537"/>
            <a:ext cx="949239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96" name="Текст 27"/>
          <p:cNvSpPr>
            <a:spLocks noGrp="1"/>
          </p:cNvSpPr>
          <p:nvPr>
            <p:ph type="body" sz="quarter" idx="58"/>
          </p:nvPr>
        </p:nvSpPr>
        <p:spPr>
          <a:xfrm>
            <a:off x="4290880" y="5893748"/>
            <a:ext cx="949239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99" name="Текст 105"/>
          <p:cNvSpPr>
            <a:spLocks noGrp="1"/>
          </p:cNvSpPr>
          <p:nvPr>
            <p:ph type="body" sz="quarter" idx="59"/>
          </p:nvPr>
        </p:nvSpPr>
        <p:spPr>
          <a:xfrm>
            <a:off x="4290880" y="6225255"/>
            <a:ext cx="949239" cy="255153"/>
          </a:xfrm>
        </p:spPr>
        <p:txBody>
          <a:bodyPr/>
          <a:lstStyle/>
          <a:p>
            <a:r>
              <a:rPr lang="ru-RU"/>
              <a:t>Итого</a:t>
            </a:r>
            <a:endParaRPr lang="ru-RU" dirty="0"/>
          </a:p>
        </p:txBody>
      </p:sp>
      <p:sp>
        <p:nvSpPr>
          <p:cNvPr id="100" name="Текст 62"/>
          <p:cNvSpPr>
            <a:spLocks noGrp="1"/>
          </p:cNvSpPr>
          <p:nvPr>
            <p:ph type="body" sz="quarter" idx="60"/>
          </p:nvPr>
        </p:nvSpPr>
        <p:spPr>
          <a:xfrm>
            <a:off x="5313470" y="5231030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01" name="Текст 63"/>
          <p:cNvSpPr>
            <a:spLocks noGrp="1"/>
          </p:cNvSpPr>
          <p:nvPr>
            <p:ph type="body" sz="quarter" idx="61"/>
          </p:nvPr>
        </p:nvSpPr>
        <p:spPr>
          <a:xfrm>
            <a:off x="5313470" y="5562537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02" name="Текст 65"/>
          <p:cNvSpPr>
            <a:spLocks noGrp="1"/>
          </p:cNvSpPr>
          <p:nvPr>
            <p:ph type="body" sz="quarter" idx="62"/>
          </p:nvPr>
        </p:nvSpPr>
        <p:spPr>
          <a:xfrm>
            <a:off x="5309237" y="5893748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04" name="Текст 68"/>
          <p:cNvSpPr>
            <a:spLocks noGrp="1"/>
          </p:cNvSpPr>
          <p:nvPr>
            <p:ph type="body" sz="quarter" idx="63"/>
          </p:nvPr>
        </p:nvSpPr>
        <p:spPr>
          <a:xfrm>
            <a:off x="5309237" y="6225255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05" name="Текст 60"/>
          <p:cNvSpPr>
            <a:spLocks noGrp="1"/>
          </p:cNvSpPr>
          <p:nvPr>
            <p:ph type="body" sz="quarter" idx="64"/>
          </p:nvPr>
        </p:nvSpPr>
        <p:spPr>
          <a:xfrm>
            <a:off x="6231369" y="5231030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06" name="Текст 64"/>
          <p:cNvSpPr>
            <a:spLocks noGrp="1"/>
          </p:cNvSpPr>
          <p:nvPr>
            <p:ph type="body" sz="quarter" idx="65"/>
          </p:nvPr>
        </p:nvSpPr>
        <p:spPr>
          <a:xfrm>
            <a:off x="6231369" y="5562537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07" name="Текст 67"/>
          <p:cNvSpPr>
            <a:spLocks noGrp="1"/>
          </p:cNvSpPr>
          <p:nvPr>
            <p:ph type="body" sz="quarter" idx="66"/>
          </p:nvPr>
        </p:nvSpPr>
        <p:spPr>
          <a:xfrm>
            <a:off x="6227136" y="5893748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08" name="Текст 69"/>
          <p:cNvSpPr>
            <a:spLocks noGrp="1"/>
          </p:cNvSpPr>
          <p:nvPr>
            <p:ph type="body" sz="quarter" idx="67"/>
          </p:nvPr>
        </p:nvSpPr>
        <p:spPr>
          <a:xfrm>
            <a:off x="6227136" y="6225255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09" name="Текст 61"/>
          <p:cNvSpPr>
            <a:spLocks noGrp="1"/>
          </p:cNvSpPr>
          <p:nvPr>
            <p:ph type="body" sz="quarter" idx="68"/>
          </p:nvPr>
        </p:nvSpPr>
        <p:spPr>
          <a:xfrm>
            <a:off x="7130829" y="5231030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10" name="Текст 59"/>
          <p:cNvSpPr>
            <a:spLocks noGrp="1"/>
          </p:cNvSpPr>
          <p:nvPr>
            <p:ph type="body" sz="quarter" idx="69"/>
          </p:nvPr>
        </p:nvSpPr>
        <p:spPr>
          <a:xfrm>
            <a:off x="7130829" y="5562537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11" name="Текст 66"/>
          <p:cNvSpPr>
            <a:spLocks noGrp="1"/>
          </p:cNvSpPr>
          <p:nvPr>
            <p:ph type="body" sz="quarter" idx="70"/>
          </p:nvPr>
        </p:nvSpPr>
        <p:spPr>
          <a:xfrm>
            <a:off x="7126596" y="5893748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12" name="Текст 70"/>
          <p:cNvSpPr>
            <a:spLocks noGrp="1"/>
          </p:cNvSpPr>
          <p:nvPr>
            <p:ph type="body" sz="quarter" idx="71"/>
          </p:nvPr>
        </p:nvSpPr>
        <p:spPr>
          <a:xfrm>
            <a:off x="7126596" y="6225255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13" name="Текст 41"/>
          <p:cNvSpPr>
            <a:spLocks noGrp="1"/>
          </p:cNvSpPr>
          <p:nvPr>
            <p:ph type="body" sz="quarter" idx="72"/>
          </p:nvPr>
        </p:nvSpPr>
        <p:spPr>
          <a:xfrm>
            <a:off x="325077" y="5231030"/>
            <a:ext cx="949239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14" name="Текст 42"/>
          <p:cNvSpPr>
            <a:spLocks noGrp="1"/>
          </p:cNvSpPr>
          <p:nvPr>
            <p:ph type="body" sz="quarter" idx="73"/>
          </p:nvPr>
        </p:nvSpPr>
        <p:spPr>
          <a:xfrm>
            <a:off x="325077" y="5562537"/>
            <a:ext cx="949239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15" name="Текст 43"/>
          <p:cNvSpPr>
            <a:spLocks noGrp="1"/>
          </p:cNvSpPr>
          <p:nvPr>
            <p:ph type="body" sz="quarter" idx="74"/>
          </p:nvPr>
        </p:nvSpPr>
        <p:spPr>
          <a:xfrm>
            <a:off x="320844" y="5893748"/>
            <a:ext cx="949239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16" name="Текст 106"/>
          <p:cNvSpPr>
            <a:spLocks noGrp="1"/>
          </p:cNvSpPr>
          <p:nvPr>
            <p:ph type="body" sz="quarter" idx="75"/>
          </p:nvPr>
        </p:nvSpPr>
        <p:spPr>
          <a:xfrm>
            <a:off x="320844" y="6225255"/>
            <a:ext cx="949239" cy="255153"/>
          </a:xfrm>
        </p:spPr>
        <p:txBody>
          <a:bodyPr/>
          <a:lstStyle/>
          <a:p>
            <a:r>
              <a:rPr lang="ru-RU"/>
              <a:t>Итого</a:t>
            </a:r>
            <a:endParaRPr lang="ru-RU" dirty="0"/>
          </a:p>
        </p:txBody>
      </p:sp>
      <p:sp>
        <p:nvSpPr>
          <p:cNvPr id="117" name="Текст 45"/>
          <p:cNvSpPr>
            <a:spLocks noGrp="1"/>
          </p:cNvSpPr>
          <p:nvPr>
            <p:ph type="body" sz="quarter" idx="76"/>
          </p:nvPr>
        </p:nvSpPr>
        <p:spPr>
          <a:xfrm>
            <a:off x="1343434" y="5231030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18" name="Текст 46"/>
          <p:cNvSpPr>
            <a:spLocks noGrp="1"/>
          </p:cNvSpPr>
          <p:nvPr>
            <p:ph type="body" sz="quarter" idx="77"/>
          </p:nvPr>
        </p:nvSpPr>
        <p:spPr>
          <a:xfrm>
            <a:off x="1343434" y="5562537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19" name="Текст 47"/>
          <p:cNvSpPr>
            <a:spLocks noGrp="1"/>
          </p:cNvSpPr>
          <p:nvPr>
            <p:ph type="body" sz="quarter" idx="78"/>
          </p:nvPr>
        </p:nvSpPr>
        <p:spPr>
          <a:xfrm>
            <a:off x="1339201" y="5893748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20" name="Текст 48"/>
          <p:cNvSpPr>
            <a:spLocks noGrp="1"/>
          </p:cNvSpPr>
          <p:nvPr>
            <p:ph type="body" sz="quarter" idx="79"/>
          </p:nvPr>
        </p:nvSpPr>
        <p:spPr>
          <a:xfrm>
            <a:off x="1339201" y="6225255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21" name="Текст 50"/>
          <p:cNvSpPr>
            <a:spLocks noGrp="1"/>
          </p:cNvSpPr>
          <p:nvPr>
            <p:ph type="body" sz="quarter" idx="81"/>
          </p:nvPr>
        </p:nvSpPr>
        <p:spPr>
          <a:xfrm>
            <a:off x="2261333" y="5562537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22" name="Текст 51"/>
          <p:cNvSpPr>
            <a:spLocks noGrp="1"/>
          </p:cNvSpPr>
          <p:nvPr>
            <p:ph type="body" sz="quarter" idx="82"/>
          </p:nvPr>
        </p:nvSpPr>
        <p:spPr>
          <a:xfrm>
            <a:off x="2257100" y="5893748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23" name="Текст 52"/>
          <p:cNvSpPr>
            <a:spLocks noGrp="1"/>
          </p:cNvSpPr>
          <p:nvPr>
            <p:ph type="body" sz="quarter" idx="83"/>
          </p:nvPr>
        </p:nvSpPr>
        <p:spPr>
          <a:xfrm>
            <a:off x="2257100" y="6225255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24" name="Текст 53"/>
          <p:cNvSpPr>
            <a:spLocks noGrp="1"/>
          </p:cNvSpPr>
          <p:nvPr>
            <p:ph type="body" sz="quarter" idx="84"/>
          </p:nvPr>
        </p:nvSpPr>
        <p:spPr>
          <a:xfrm>
            <a:off x="3160793" y="5231030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25" name="Текст 54"/>
          <p:cNvSpPr>
            <a:spLocks noGrp="1"/>
          </p:cNvSpPr>
          <p:nvPr>
            <p:ph type="body" sz="quarter" idx="85"/>
          </p:nvPr>
        </p:nvSpPr>
        <p:spPr>
          <a:xfrm>
            <a:off x="3160793" y="5562537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26" name="Текст 55"/>
          <p:cNvSpPr>
            <a:spLocks noGrp="1"/>
          </p:cNvSpPr>
          <p:nvPr>
            <p:ph type="body" sz="quarter" idx="86"/>
          </p:nvPr>
        </p:nvSpPr>
        <p:spPr>
          <a:xfrm>
            <a:off x="3156560" y="5893748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27" name="Текст 56"/>
          <p:cNvSpPr>
            <a:spLocks noGrp="1"/>
          </p:cNvSpPr>
          <p:nvPr>
            <p:ph type="body" sz="quarter" idx="87"/>
          </p:nvPr>
        </p:nvSpPr>
        <p:spPr>
          <a:xfrm>
            <a:off x="3156560" y="6225255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28" name="Текст 107"/>
          <p:cNvSpPr>
            <a:spLocks noGrp="1"/>
          </p:cNvSpPr>
          <p:nvPr>
            <p:ph type="body" sz="quarter" idx="88"/>
          </p:nvPr>
        </p:nvSpPr>
        <p:spPr>
          <a:xfrm>
            <a:off x="2263949" y="5244792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pic>
        <p:nvPicPr>
          <p:cNvPr id="129" name="Объект 10"/>
          <p:cNvPicPr>
            <a:picLocks noGrp="1" noChangeAspect="1"/>
          </p:cNvPicPr>
          <p:nvPr>
            <p:ph idx="56"/>
          </p:nvPr>
        </p:nvPicPr>
        <p:blipFill>
          <a:blip r:embed="rId3"/>
          <a:stretch>
            <a:fillRect/>
          </a:stretch>
        </p:blipFill>
        <p:spPr>
          <a:xfrm>
            <a:off x="769938" y="1470819"/>
            <a:ext cx="10544175" cy="2724150"/>
          </a:xfrm>
          <a:prstGeom prst="rect">
            <a:avLst/>
          </a:prstGeom>
        </p:spPr>
      </p:pic>
      <p:grpSp>
        <p:nvGrpSpPr>
          <p:cNvPr id="130" name="Группа 129"/>
          <p:cNvGrpSpPr/>
          <p:nvPr/>
        </p:nvGrpSpPr>
        <p:grpSpPr>
          <a:xfrm>
            <a:off x="7925952" y="3887980"/>
            <a:ext cx="3756010" cy="215444"/>
            <a:chOff x="7967242" y="3945568"/>
            <a:chExt cx="3756010" cy="215444"/>
          </a:xfrm>
        </p:grpSpPr>
        <p:sp>
          <p:nvSpPr>
            <p:cNvPr id="131" name="Прямоугольник 130"/>
            <p:cNvSpPr/>
            <p:nvPr/>
          </p:nvSpPr>
          <p:spPr>
            <a:xfrm>
              <a:off x="7967242" y="4019043"/>
              <a:ext cx="3756010" cy="130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8234267" y="3945568"/>
              <a:ext cx="268535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2016</a:t>
              </a:r>
              <a:r>
                <a:rPr lang="ru-RU" sz="800" dirty="0">
                  <a:solidFill>
                    <a:schemeClr val="bg1">
                      <a:lumMod val="50000"/>
                    </a:schemeClr>
                  </a:solidFill>
                </a:rPr>
                <a:t>                                            2017                                      2018</a:t>
              </a:r>
            </a:p>
          </p:txBody>
        </p:sp>
      </p:grpSp>
      <p:grpSp>
        <p:nvGrpSpPr>
          <p:cNvPr id="133" name="Группа 132"/>
          <p:cNvGrpSpPr/>
          <p:nvPr/>
        </p:nvGrpSpPr>
        <p:grpSpPr>
          <a:xfrm>
            <a:off x="1014690" y="3893430"/>
            <a:ext cx="3756010" cy="215444"/>
            <a:chOff x="1041621" y="3940385"/>
            <a:chExt cx="3756010" cy="215444"/>
          </a:xfrm>
        </p:grpSpPr>
        <p:sp>
          <p:nvSpPr>
            <p:cNvPr id="134" name="Прямоугольник 133"/>
            <p:cNvSpPr/>
            <p:nvPr/>
          </p:nvSpPr>
          <p:spPr>
            <a:xfrm>
              <a:off x="1041621" y="4013860"/>
              <a:ext cx="3756010" cy="130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1308646" y="3940385"/>
              <a:ext cx="32688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2016</a:t>
              </a:r>
              <a:r>
                <a:rPr lang="ru-RU" sz="800" dirty="0">
                  <a:solidFill>
                    <a:schemeClr val="bg1">
                      <a:lumMod val="50000"/>
                    </a:schemeClr>
                  </a:solidFill>
                </a:rPr>
                <a:t>                                                    2017                                                          2018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71163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ru-RU" dirty="0"/>
              <a:t>Наибольшее увеличение доли продемонстрировал сегмент …</a:t>
            </a:r>
          </a:p>
          <a:p>
            <a:r>
              <a:rPr lang="ru-RU" dirty="0"/>
              <a:t>Наибольшее снижение наблюдалось в  сегментах …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30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Наибольшую долю занял сегмент … Причина – … </a:t>
            </a:r>
          </a:p>
          <a:p>
            <a:r>
              <a:rPr lang="ru-RU" dirty="0"/>
              <a:t>Доля сегмента …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Структура экспорта светодиодных светильников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algn="r"/>
            <a:fld id="{862CCBF6-05E5-1A49-99E1-20499ABC9BBD}" type="slidenum">
              <a:rPr lang="ru-RU" smtClean="0"/>
              <a:pPr algn="r"/>
              <a:t>34</a:t>
            </a:fld>
            <a:endParaRPr lang="ru-RU" dirty="0"/>
          </a:p>
        </p:txBody>
      </p:sp>
      <p:pic>
        <p:nvPicPr>
          <p:cNvPr id="8" name="Объект 1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41363" y="1392237"/>
            <a:ext cx="10601325" cy="2676525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7842827" y="3816730"/>
            <a:ext cx="3756010" cy="215444"/>
            <a:chOff x="7967242" y="3945568"/>
            <a:chExt cx="3756010" cy="215444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7967242" y="4019043"/>
              <a:ext cx="3756010" cy="130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234267" y="3945568"/>
              <a:ext cx="268535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2016</a:t>
              </a:r>
              <a:r>
                <a:rPr lang="ru-RU" sz="800" dirty="0">
                  <a:solidFill>
                    <a:schemeClr val="bg1">
                      <a:lumMod val="50000"/>
                    </a:schemeClr>
                  </a:solidFill>
                </a:rPr>
                <a:t>                                            2017                                      2018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931565" y="3822180"/>
            <a:ext cx="3756010" cy="215444"/>
            <a:chOff x="1041621" y="3940385"/>
            <a:chExt cx="3756010" cy="215444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041621" y="4013860"/>
              <a:ext cx="3756010" cy="130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308646" y="3940385"/>
              <a:ext cx="32688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2016</a:t>
              </a:r>
              <a:r>
                <a:rPr lang="ru-RU" sz="800" dirty="0">
                  <a:solidFill>
                    <a:schemeClr val="bg1">
                      <a:lumMod val="50000"/>
                    </a:schemeClr>
                  </a:solidFill>
                </a:rPr>
                <a:t>                                                    2017                                                          2018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71748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Объем экспорта традиционных светильников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CCBF6-05E5-1A49-99E1-20499ABC9BBD}" type="slidenum">
              <a:rPr lang="ru-RU" smtClean="0"/>
              <a:pPr/>
              <a:t>35</a:t>
            </a:fld>
            <a:endParaRPr lang="ru-RU" dirty="0"/>
          </a:p>
        </p:txBody>
      </p:sp>
      <p:sp>
        <p:nvSpPr>
          <p:cNvPr id="97" name="Объект 96"/>
          <p:cNvSpPr>
            <a:spLocks noGrp="1"/>
          </p:cNvSpPr>
          <p:nvPr>
            <p:ph idx="32"/>
          </p:nvPr>
        </p:nvSpPr>
        <p:spPr>
          <a:xfrm>
            <a:off x="8237391" y="4779388"/>
            <a:ext cx="3600000" cy="1806263"/>
          </a:xfrm>
        </p:spPr>
        <p:txBody>
          <a:bodyPr>
            <a:normAutofit/>
          </a:bodyPr>
          <a:lstStyle/>
          <a:p>
            <a:r>
              <a:rPr lang="ru-RU" dirty="0"/>
              <a:t>Сокращение объема экспорта ….</a:t>
            </a:r>
          </a:p>
          <a:p>
            <a:r>
              <a:rPr lang="ru-RU" dirty="0"/>
              <a:t>Такое увеличение объема экспорта …</a:t>
            </a:r>
          </a:p>
        </p:txBody>
      </p:sp>
      <p:sp>
        <p:nvSpPr>
          <p:cNvPr id="46" name="Текст 45"/>
          <p:cNvSpPr>
            <a:spLocks noGrp="1"/>
          </p:cNvSpPr>
          <p:nvPr>
            <p:ph type="body" sz="quarter" idx="80"/>
          </p:nvPr>
        </p:nvSpPr>
        <p:spPr/>
        <p:txBody>
          <a:bodyPr/>
          <a:lstStyle/>
          <a:p>
            <a:r>
              <a:rPr lang="ru-RU"/>
              <a:t>тыс. штук</a:t>
            </a:r>
            <a:endParaRPr lang="ru-RU" dirty="0"/>
          </a:p>
        </p:txBody>
      </p:sp>
      <p:sp>
        <p:nvSpPr>
          <p:cNvPr id="76" name="Текст 75"/>
          <p:cNvSpPr>
            <a:spLocks noGrp="1"/>
          </p:cNvSpPr>
          <p:nvPr>
            <p:ph type="body" sz="quarter" idx="89"/>
          </p:nvPr>
        </p:nvSpPr>
        <p:spPr/>
        <p:txBody>
          <a:bodyPr/>
          <a:lstStyle/>
          <a:p>
            <a:r>
              <a:rPr lang="ru-RU"/>
              <a:t>млн рублей</a:t>
            </a:r>
            <a:endParaRPr lang="ru-RU" dirty="0"/>
          </a:p>
        </p:txBody>
      </p:sp>
      <p:sp>
        <p:nvSpPr>
          <p:cNvPr id="50" name="Текст 49"/>
          <p:cNvSpPr>
            <a:spLocks noGrp="1"/>
          </p:cNvSpPr>
          <p:nvPr>
            <p:ph type="body" sz="quarter" idx="90"/>
          </p:nvPr>
        </p:nvSpPr>
        <p:spPr/>
        <p:txBody>
          <a:bodyPr/>
          <a:lstStyle/>
          <a:p>
            <a:r>
              <a:rPr lang="ru-RU" dirty="0"/>
              <a:t>ТОП-3 сегмента</a:t>
            </a:r>
          </a:p>
        </p:txBody>
      </p:sp>
      <p:pic>
        <p:nvPicPr>
          <p:cNvPr id="93" name="Объект 10"/>
          <p:cNvPicPr>
            <a:picLocks noGrp="1" noChangeAspect="1"/>
          </p:cNvPicPr>
          <p:nvPr>
            <p:ph idx="56"/>
          </p:nvPr>
        </p:nvPicPr>
        <p:blipFill>
          <a:blip r:embed="rId3"/>
          <a:stretch>
            <a:fillRect/>
          </a:stretch>
        </p:blipFill>
        <p:spPr>
          <a:xfrm>
            <a:off x="769938" y="1470819"/>
            <a:ext cx="10544175" cy="2724150"/>
          </a:xfrm>
          <a:prstGeom prst="rect">
            <a:avLst/>
          </a:prstGeom>
        </p:spPr>
      </p:pic>
      <p:grpSp>
        <p:nvGrpSpPr>
          <p:cNvPr id="94" name="Группа 93"/>
          <p:cNvGrpSpPr/>
          <p:nvPr/>
        </p:nvGrpSpPr>
        <p:grpSpPr>
          <a:xfrm>
            <a:off x="7961577" y="3899855"/>
            <a:ext cx="3756010" cy="215444"/>
            <a:chOff x="7967242" y="3945568"/>
            <a:chExt cx="3756010" cy="215444"/>
          </a:xfrm>
        </p:grpSpPr>
        <p:sp>
          <p:nvSpPr>
            <p:cNvPr id="95" name="Прямоугольник 94"/>
            <p:cNvSpPr/>
            <p:nvPr/>
          </p:nvSpPr>
          <p:spPr>
            <a:xfrm>
              <a:off x="7967242" y="4019043"/>
              <a:ext cx="3756010" cy="130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8234267" y="3945568"/>
              <a:ext cx="268535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2016</a:t>
              </a:r>
              <a:r>
                <a:rPr lang="ru-RU" sz="800" dirty="0">
                  <a:solidFill>
                    <a:schemeClr val="bg1">
                      <a:lumMod val="50000"/>
                    </a:schemeClr>
                  </a:solidFill>
                </a:rPr>
                <a:t>                                            2017                                      2018</a:t>
              </a:r>
            </a:p>
          </p:txBody>
        </p:sp>
      </p:grpSp>
      <p:grpSp>
        <p:nvGrpSpPr>
          <p:cNvPr id="121" name="Группа 120"/>
          <p:cNvGrpSpPr/>
          <p:nvPr/>
        </p:nvGrpSpPr>
        <p:grpSpPr>
          <a:xfrm>
            <a:off x="1050315" y="3905305"/>
            <a:ext cx="3756010" cy="215444"/>
            <a:chOff x="1041621" y="3940385"/>
            <a:chExt cx="3756010" cy="215444"/>
          </a:xfrm>
        </p:grpSpPr>
        <p:sp>
          <p:nvSpPr>
            <p:cNvPr id="122" name="Прямоугольник 121"/>
            <p:cNvSpPr/>
            <p:nvPr/>
          </p:nvSpPr>
          <p:spPr>
            <a:xfrm>
              <a:off x="1041621" y="4013860"/>
              <a:ext cx="3756010" cy="130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308646" y="3940385"/>
              <a:ext cx="32688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2016</a:t>
              </a:r>
              <a:r>
                <a:rPr lang="ru-RU" sz="800" dirty="0">
                  <a:solidFill>
                    <a:schemeClr val="bg1">
                      <a:lumMod val="50000"/>
                    </a:schemeClr>
                  </a:solidFill>
                </a:rPr>
                <a:t>                                                    2017                                                          2018</a:t>
              </a:r>
            </a:p>
          </p:txBody>
        </p:sp>
      </p:grpSp>
      <p:sp>
        <p:nvSpPr>
          <p:cNvPr id="124" name="Текст 24"/>
          <p:cNvSpPr>
            <a:spLocks noGrp="1"/>
          </p:cNvSpPr>
          <p:nvPr>
            <p:ph type="body" sz="quarter" idx="41"/>
          </p:nvPr>
        </p:nvSpPr>
        <p:spPr>
          <a:xfrm>
            <a:off x="4295113" y="5231030"/>
            <a:ext cx="949239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25" name="Текст 26"/>
          <p:cNvSpPr>
            <a:spLocks noGrp="1"/>
          </p:cNvSpPr>
          <p:nvPr>
            <p:ph type="body" sz="quarter" idx="57"/>
          </p:nvPr>
        </p:nvSpPr>
        <p:spPr>
          <a:xfrm>
            <a:off x="4295113" y="5562537"/>
            <a:ext cx="949239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26" name="Текст 27"/>
          <p:cNvSpPr>
            <a:spLocks noGrp="1"/>
          </p:cNvSpPr>
          <p:nvPr>
            <p:ph type="body" sz="quarter" idx="58"/>
          </p:nvPr>
        </p:nvSpPr>
        <p:spPr>
          <a:xfrm>
            <a:off x="4290880" y="5893748"/>
            <a:ext cx="949239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27" name="Текст 105"/>
          <p:cNvSpPr>
            <a:spLocks noGrp="1"/>
          </p:cNvSpPr>
          <p:nvPr>
            <p:ph type="body" sz="quarter" idx="59"/>
          </p:nvPr>
        </p:nvSpPr>
        <p:spPr>
          <a:xfrm>
            <a:off x="4290880" y="6225255"/>
            <a:ext cx="949239" cy="255153"/>
          </a:xfrm>
        </p:spPr>
        <p:txBody>
          <a:bodyPr/>
          <a:lstStyle/>
          <a:p>
            <a:r>
              <a:rPr lang="ru-RU"/>
              <a:t>Итого</a:t>
            </a:r>
            <a:endParaRPr lang="ru-RU" dirty="0"/>
          </a:p>
        </p:txBody>
      </p:sp>
      <p:sp>
        <p:nvSpPr>
          <p:cNvPr id="128" name="Текст 62"/>
          <p:cNvSpPr>
            <a:spLocks noGrp="1"/>
          </p:cNvSpPr>
          <p:nvPr>
            <p:ph type="body" sz="quarter" idx="60"/>
          </p:nvPr>
        </p:nvSpPr>
        <p:spPr>
          <a:xfrm>
            <a:off x="5313470" y="5231030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29" name="Текст 63"/>
          <p:cNvSpPr>
            <a:spLocks noGrp="1"/>
          </p:cNvSpPr>
          <p:nvPr>
            <p:ph type="body" sz="quarter" idx="61"/>
          </p:nvPr>
        </p:nvSpPr>
        <p:spPr>
          <a:xfrm>
            <a:off x="5313470" y="5562537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30" name="Текст 65"/>
          <p:cNvSpPr>
            <a:spLocks noGrp="1"/>
          </p:cNvSpPr>
          <p:nvPr>
            <p:ph type="body" sz="quarter" idx="62"/>
          </p:nvPr>
        </p:nvSpPr>
        <p:spPr>
          <a:xfrm>
            <a:off x="5309237" y="5893748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31" name="Текст 68"/>
          <p:cNvSpPr>
            <a:spLocks noGrp="1"/>
          </p:cNvSpPr>
          <p:nvPr>
            <p:ph type="body" sz="quarter" idx="63"/>
          </p:nvPr>
        </p:nvSpPr>
        <p:spPr>
          <a:xfrm>
            <a:off x="5309237" y="6225255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32" name="Текст 60"/>
          <p:cNvSpPr>
            <a:spLocks noGrp="1"/>
          </p:cNvSpPr>
          <p:nvPr>
            <p:ph type="body" sz="quarter" idx="64"/>
          </p:nvPr>
        </p:nvSpPr>
        <p:spPr>
          <a:xfrm>
            <a:off x="6231369" y="5231030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33" name="Текст 64"/>
          <p:cNvSpPr>
            <a:spLocks noGrp="1"/>
          </p:cNvSpPr>
          <p:nvPr>
            <p:ph type="body" sz="quarter" idx="65"/>
          </p:nvPr>
        </p:nvSpPr>
        <p:spPr>
          <a:xfrm>
            <a:off x="6231369" y="5562537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34" name="Текст 67"/>
          <p:cNvSpPr>
            <a:spLocks noGrp="1"/>
          </p:cNvSpPr>
          <p:nvPr>
            <p:ph type="body" sz="quarter" idx="66"/>
          </p:nvPr>
        </p:nvSpPr>
        <p:spPr>
          <a:xfrm>
            <a:off x="6227136" y="5893748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35" name="Текст 69"/>
          <p:cNvSpPr>
            <a:spLocks noGrp="1"/>
          </p:cNvSpPr>
          <p:nvPr>
            <p:ph type="body" sz="quarter" idx="67"/>
          </p:nvPr>
        </p:nvSpPr>
        <p:spPr>
          <a:xfrm>
            <a:off x="6227136" y="6225255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36" name="Текст 61"/>
          <p:cNvSpPr>
            <a:spLocks noGrp="1"/>
          </p:cNvSpPr>
          <p:nvPr>
            <p:ph type="body" sz="quarter" idx="68"/>
          </p:nvPr>
        </p:nvSpPr>
        <p:spPr>
          <a:xfrm>
            <a:off x="7130829" y="5231030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37" name="Текст 59"/>
          <p:cNvSpPr>
            <a:spLocks noGrp="1"/>
          </p:cNvSpPr>
          <p:nvPr>
            <p:ph type="body" sz="quarter" idx="69"/>
          </p:nvPr>
        </p:nvSpPr>
        <p:spPr>
          <a:xfrm>
            <a:off x="7130829" y="5562537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38" name="Текст 66"/>
          <p:cNvSpPr>
            <a:spLocks noGrp="1"/>
          </p:cNvSpPr>
          <p:nvPr>
            <p:ph type="body" sz="quarter" idx="70"/>
          </p:nvPr>
        </p:nvSpPr>
        <p:spPr>
          <a:xfrm>
            <a:off x="7126596" y="5893748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39" name="Текст 70"/>
          <p:cNvSpPr>
            <a:spLocks noGrp="1"/>
          </p:cNvSpPr>
          <p:nvPr>
            <p:ph type="body" sz="quarter" idx="71"/>
          </p:nvPr>
        </p:nvSpPr>
        <p:spPr>
          <a:xfrm>
            <a:off x="7126596" y="6225255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40" name="Текст 41"/>
          <p:cNvSpPr>
            <a:spLocks noGrp="1"/>
          </p:cNvSpPr>
          <p:nvPr>
            <p:ph type="body" sz="quarter" idx="72"/>
          </p:nvPr>
        </p:nvSpPr>
        <p:spPr>
          <a:xfrm>
            <a:off x="325077" y="5231030"/>
            <a:ext cx="949239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41" name="Текст 42"/>
          <p:cNvSpPr>
            <a:spLocks noGrp="1"/>
          </p:cNvSpPr>
          <p:nvPr>
            <p:ph type="body" sz="quarter" idx="73"/>
          </p:nvPr>
        </p:nvSpPr>
        <p:spPr>
          <a:xfrm>
            <a:off x="325077" y="5562537"/>
            <a:ext cx="949239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42" name="Текст 43"/>
          <p:cNvSpPr>
            <a:spLocks noGrp="1"/>
          </p:cNvSpPr>
          <p:nvPr>
            <p:ph type="body" sz="quarter" idx="74"/>
          </p:nvPr>
        </p:nvSpPr>
        <p:spPr>
          <a:xfrm>
            <a:off x="320844" y="5893748"/>
            <a:ext cx="949239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43" name="Текст 106"/>
          <p:cNvSpPr>
            <a:spLocks noGrp="1"/>
          </p:cNvSpPr>
          <p:nvPr>
            <p:ph type="body" sz="quarter" idx="75"/>
          </p:nvPr>
        </p:nvSpPr>
        <p:spPr>
          <a:xfrm>
            <a:off x="320844" y="6225255"/>
            <a:ext cx="949239" cy="255153"/>
          </a:xfrm>
        </p:spPr>
        <p:txBody>
          <a:bodyPr/>
          <a:lstStyle/>
          <a:p>
            <a:r>
              <a:rPr lang="ru-RU"/>
              <a:t>Итого</a:t>
            </a:r>
            <a:endParaRPr lang="ru-RU" dirty="0"/>
          </a:p>
        </p:txBody>
      </p:sp>
      <p:sp>
        <p:nvSpPr>
          <p:cNvPr id="144" name="Текст 45"/>
          <p:cNvSpPr>
            <a:spLocks noGrp="1"/>
          </p:cNvSpPr>
          <p:nvPr>
            <p:ph type="body" sz="quarter" idx="76"/>
          </p:nvPr>
        </p:nvSpPr>
        <p:spPr>
          <a:xfrm>
            <a:off x="1343434" y="5231030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45" name="Текст 46"/>
          <p:cNvSpPr>
            <a:spLocks noGrp="1"/>
          </p:cNvSpPr>
          <p:nvPr>
            <p:ph type="body" sz="quarter" idx="77"/>
          </p:nvPr>
        </p:nvSpPr>
        <p:spPr>
          <a:xfrm>
            <a:off x="1343434" y="5562537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46" name="Текст 47"/>
          <p:cNvSpPr>
            <a:spLocks noGrp="1"/>
          </p:cNvSpPr>
          <p:nvPr>
            <p:ph type="body" sz="quarter" idx="78"/>
          </p:nvPr>
        </p:nvSpPr>
        <p:spPr>
          <a:xfrm>
            <a:off x="1339201" y="5893748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47" name="Текст 48"/>
          <p:cNvSpPr>
            <a:spLocks noGrp="1"/>
          </p:cNvSpPr>
          <p:nvPr>
            <p:ph type="body" sz="quarter" idx="79"/>
          </p:nvPr>
        </p:nvSpPr>
        <p:spPr>
          <a:xfrm>
            <a:off x="1339201" y="6225255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48" name="Текст 50"/>
          <p:cNvSpPr>
            <a:spLocks noGrp="1"/>
          </p:cNvSpPr>
          <p:nvPr>
            <p:ph type="body" sz="quarter" idx="81"/>
          </p:nvPr>
        </p:nvSpPr>
        <p:spPr>
          <a:xfrm>
            <a:off x="2261333" y="5562537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49" name="Текст 51"/>
          <p:cNvSpPr>
            <a:spLocks noGrp="1"/>
          </p:cNvSpPr>
          <p:nvPr>
            <p:ph type="body" sz="quarter" idx="82"/>
          </p:nvPr>
        </p:nvSpPr>
        <p:spPr>
          <a:xfrm>
            <a:off x="2257100" y="5893748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50" name="Текст 52"/>
          <p:cNvSpPr>
            <a:spLocks noGrp="1"/>
          </p:cNvSpPr>
          <p:nvPr>
            <p:ph type="body" sz="quarter" idx="83"/>
          </p:nvPr>
        </p:nvSpPr>
        <p:spPr>
          <a:xfrm>
            <a:off x="2257100" y="6225255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51" name="Текст 53"/>
          <p:cNvSpPr>
            <a:spLocks noGrp="1"/>
          </p:cNvSpPr>
          <p:nvPr>
            <p:ph type="body" sz="quarter" idx="84"/>
          </p:nvPr>
        </p:nvSpPr>
        <p:spPr>
          <a:xfrm>
            <a:off x="3160793" y="5231030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52" name="Текст 54"/>
          <p:cNvSpPr>
            <a:spLocks noGrp="1"/>
          </p:cNvSpPr>
          <p:nvPr>
            <p:ph type="body" sz="quarter" idx="85"/>
          </p:nvPr>
        </p:nvSpPr>
        <p:spPr>
          <a:xfrm>
            <a:off x="3160793" y="5562537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53" name="Текст 55"/>
          <p:cNvSpPr>
            <a:spLocks noGrp="1"/>
          </p:cNvSpPr>
          <p:nvPr>
            <p:ph type="body" sz="quarter" idx="86"/>
          </p:nvPr>
        </p:nvSpPr>
        <p:spPr>
          <a:xfrm>
            <a:off x="3156560" y="5893748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54" name="Текст 56"/>
          <p:cNvSpPr>
            <a:spLocks noGrp="1"/>
          </p:cNvSpPr>
          <p:nvPr>
            <p:ph type="body" sz="quarter" idx="87"/>
          </p:nvPr>
        </p:nvSpPr>
        <p:spPr>
          <a:xfrm>
            <a:off x="3156560" y="6225255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  <p:sp>
        <p:nvSpPr>
          <p:cNvPr id="155" name="Текст 107"/>
          <p:cNvSpPr>
            <a:spLocks noGrp="1"/>
          </p:cNvSpPr>
          <p:nvPr>
            <p:ph type="body" sz="quarter" idx="88"/>
          </p:nvPr>
        </p:nvSpPr>
        <p:spPr>
          <a:xfrm>
            <a:off x="2263949" y="5244792"/>
            <a:ext cx="872177" cy="255153"/>
          </a:xfrm>
        </p:spPr>
        <p:txBody>
          <a:bodyPr/>
          <a:lstStyle/>
          <a:p>
            <a:r>
              <a:rPr lang="en-US" dirty="0"/>
              <a:t>XXX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14990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ru-RU" dirty="0"/>
              <a:t>Доля светильников …</a:t>
            </a:r>
          </a:p>
          <a:p>
            <a:r>
              <a:rPr lang="ru-RU" dirty="0"/>
              <a:t>Наибольшее увеличение доли в количественном выражении было зафиксировано в сегменте …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3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Структура экспорта претерпела изменения в следующих сегментах:</a:t>
            </a:r>
          </a:p>
          <a:p>
            <a:r>
              <a:rPr lang="ru-RU" dirty="0"/>
              <a:t>Выросли: …</a:t>
            </a:r>
          </a:p>
          <a:p>
            <a:r>
              <a:rPr lang="ru-RU" dirty="0"/>
              <a:t>Сократились: …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Структура экспорта традиционных светильников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algn="r"/>
            <a:fld id="{862CCBF6-05E5-1A49-99E1-20499ABC9BBD}" type="slidenum">
              <a:rPr lang="ru-RU" smtClean="0"/>
              <a:pPr algn="r"/>
              <a:t>36</a:t>
            </a:fld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" name="Объект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738" y="1282535"/>
            <a:ext cx="11035839" cy="2786227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8127827" y="3816730"/>
            <a:ext cx="3756010" cy="215444"/>
            <a:chOff x="7967242" y="3945568"/>
            <a:chExt cx="3756010" cy="215444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967242" y="4019043"/>
              <a:ext cx="3756010" cy="130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234267" y="3945568"/>
              <a:ext cx="268535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2016</a:t>
              </a:r>
              <a:r>
                <a:rPr lang="ru-RU" sz="800" dirty="0">
                  <a:solidFill>
                    <a:schemeClr val="bg1">
                      <a:lumMod val="50000"/>
                    </a:schemeClr>
                  </a:solidFill>
                </a:rPr>
                <a:t>                                            2017                                      2018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848440" y="3822180"/>
            <a:ext cx="3756010" cy="215444"/>
            <a:chOff x="1041621" y="3940385"/>
            <a:chExt cx="3756010" cy="215444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1041621" y="4013860"/>
              <a:ext cx="3756010" cy="130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308646" y="3940385"/>
              <a:ext cx="32688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2016</a:t>
              </a:r>
              <a:r>
                <a:rPr lang="ru-RU" sz="800" dirty="0">
                  <a:solidFill>
                    <a:schemeClr val="bg1">
                      <a:lumMod val="50000"/>
                    </a:schemeClr>
                  </a:solidFill>
                </a:rPr>
                <a:t>                                                    2017                                                          2018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50896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10"/>
          <p:cNvSpPr>
            <a:spLocks noGrp="1"/>
          </p:cNvSpPr>
          <p:nvPr>
            <p:ph idx="29"/>
          </p:nvPr>
        </p:nvSpPr>
        <p:spPr/>
        <p:txBody>
          <a:bodyPr>
            <a:normAutofit/>
          </a:bodyPr>
          <a:lstStyle/>
          <a:p>
            <a:r>
              <a:rPr lang="ru-RU" dirty="0"/>
              <a:t>В структуре экспорта по брендам произошли некоторые изменения. Лидером по объемам экспорта в 2018 году …</a:t>
            </a:r>
            <a:r>
              <a:rPr lang="en-US" dirty="0"/>
              <a:t> </a:t>
            </a:r>
            <a:r>
              <a:rPr lang="ru-RU" dirty="0"/>
              <a:t>В число лидеров также вошли</a:t>
            </a:r>
            <a:r>
              <a:rPr lang="en-US" dirty="0"/>
              <a:t> </a:t>
            </a:r>
            <a:r>
              <a:rPr lang="ru-RU" dirty="0"/>
              <a:t>бренды …</a:t>
            </a:r>
          </a:p>
          <a:p>
            <a:r>
              <a:rPr lang="ru-RU" dirty="0"/>
              <a:t>Доля прочих брендов …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r>
              <a:rPr lang="ru-RU" dirty="0"/>
              <a:t>В 2018 г. бренд …</a:t>
            </a:r>
          </a:p>
          <a:p>
            <a:r>
              <a:rPr lang="ru-RU" dirty="0"/>
              <a:t>Произошло …</a:t>
            </a:r>
          </a:p>
          <a:p>
            <a:r>
              <a:rPr lang="ru-RU" dirty="0"/>
              <a:t>ТОП-3 бренда заняли …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Крупнейшие экспортеры в 2018 г.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algn="r"/>
            <a:fld id="{862CCBF6-05E5-1A49-99E1-20499ABC9BBD}" type="slidenum">
              <a:rPr lang="ru-RU" smtClean="0"/>
              <a:pPr algn="r"/>
              <a:t>37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052643" y="932269"/>
            <a:ext cx="178292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400" dirty="0"/>
              <a:t>Традиционные, штук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59439" y="934120"/>
            <a:ext cx="175939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400" dirty="0"/>
              <a:t>Светодиодные, штук</a:t>
            </a:r>
          </a:p>
        </p:txBody>
      </p:sp>
      <p:pic>
        <p:nvPicPr>
          <p:cNvPr id="10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3363" y="1316831"/>
            <a:ext cx="9077325" cy="2647950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6750327" y="3686105"/>
            <a:ext cx="3756010" cy="220894"/>
            <a:chOff x="7967242" y="3945568"/>
            <a:chExt cx="3756010" cy="220894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7967242" y="4019043"/>
              <a:ext cx="3756010" cy="130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234267" y="3945568"/>
              <a:ext cx="3100425" cy="220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2016</a:t>
              </a:r>
              <a:r>
                <a:rPr lang="ru-RU" sz="800" dirty="0">
                  <a:solidFill>
                    <a:schemeClr val="bg1">
                      <a:lumMod val="50000"/>
                    </a:schemeClr>
                  </a:solidFill>
                </a:rPr>
                <a:t>                                              2017                                                     2018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644065" y="3691555"/>
            <a:ext cx="3756010" cy="215444"/>
            <a:chOff x="1041621" y="3940385"/>
            <a:chExt cx="3756010" cy="215444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1041621" y="4013860"/>
              <a:ext cx="3756010" cy="130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308646" y="3940385"/>
              <a:ext cx="32688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2016</a:t>
              </a:r>
              <a:r>
                <a:rPr lang="ru-RU" sz="800" dirty="0">
                  <a:solidFill>
                    <a:schemeClr val="bg1">
                      <a:lumMod val="50000"/>
                    </a:schemeClr>
                  </a:solidFill>
                </a:rPr>
                <a:t>                                                    2017                                                          2018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36354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Страны-импортеры в 2016-2018 гг.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algn="r"/>
            <a:fld id="{862CCBF6-05E5-1A49-99E1-20499ABC9BBD}" type="slidenum">
              <a:rPr lang="ru-RU" smtClean="0"/>
              <a:pPr algn="r"/>
              <a:t>38</a:t>
            </a:fld>
            <a:endParaRPr lang="ru-RU" dirty="0"/>
          </a:p>
        </p:txBody>
      </p:sp>
      <p:sp>
        <p:nvSpPr>
          <p:cNvPr id="23" name="Текст 22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ru-RU" dirty="0"/>
              <a:t>штук</a:t>
            </a:r>
          </a:p>
        </p:txBody>
      </p:sp>
      <p:sp>
        <p:nvSpPr>
          <p:cNvPr id="40" name="Текст 39"/>
          <p:cNvSpPr>
            <a:spLocks noGrp="1"/>
          </p:cNvSpPr>
          <p:nvPr>
            <p:ph type="body" sz="quarter" idx="64"/>
          </p:nvPr>
        </p:nvSpPr>
        <p:spPr/>
        <p:txBody>
          <a:bodyPr/>
          <a:lstStyle/>
          <a:p>
            <a:r>
              <a:rPr lang="ru-RU" dirty="0"/>
              <a:t>рублей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052643" y="932269"/>
            <a:ext cx="178292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400" dirty="0"/>
              <a:t>Традиционные, штук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259439" y="916014"/>
            <a:ext cx="175939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400" dirty="0"/>
              <a:t>Светодиодные, штук</a:t>
            </a:r>
          </a:p>
        </p:txBody>
      </p:sp>
      <p:sp>
        <p:nvSpPr>
          <p:cNvPr id="71" name="Текст 5"/>
          <p:cNvSpPr>
            <a:spLocks noGrp="1"/>
          </p:cNvSpPr>
          <p:nvPr>
            <p:ph type="body" sz="quarter" idx="26"/>
          </p:nvPr>
        </p:nvSpPr>
        <p:spPr>
          <a:xfrm>
            <a:off x="682449" y="5139607"/>
            <a:ext cx="1592154" cy="265112"/>
          </a:xfrm>
        </p:spPr>
        <p:txBody>
          <a:bodyPr/>
          <a:lstStyle/>
          <a:p>
            <a:r>
              <a:rPr lang="ru-RU" dirty="0"/>
              <a:t>ХХХ</a:t>
            </a:r>
          </a:p>
        </p:txBody>
      </p:sp>
      <p:sp>
        <p:nvSpPr>
          <p:cNvPr id="72" name="Текст 7"/>
          <p:cNvSpPr>
            <a:spLocks noGrp="1"/>
          </p:cNvSpPr>
          <p:nvPr>
            <p:ph type="body" sz="quarter" idx="27"/>
          </p:nvPr>
        </p:nvSpPr>
        <p:spPr>
          <a:xfrm>
            <a:off x="682449" y="5519630"/>
            <a:ext cx="1592154" cy="265112"/>
          </a:xfrm>
        </p:spPr>
        <p:txBody>
          <a:bodyPr/>
          <a:lstStyle/>
          <a:p>
            <a:r>
              <a:rPr lang="ru-RU" dirty="0"/>
              <a:t>ХХХ</a:t>
            </a:r>
          </a:p>
        </p:txBody>
      </p:sp>
      <p:sp>
        <p:nvSpPr>
          <p:cNvPr id="73" name="Текст 9"/>
          <p:cNvSpPr>
            <a:spLocks noGrp="1"/>
          </p:cNvSpPr>
          <p:nvPr>
            <p:ph type="body" sz="quarter" idx="28"/>
          </p:nvPr>
        </p:nvSpPr>
        <p:spPr>
          <a:xfrm>
            <a:off x="682449" y="5902500"/>
            <a:ext cx="1592154" cy="265112"/>
          </a:xfrm>
        </p:spPr>
        <p:txBody>
          <a:bodyPr/>
          <a:lstStyle/>
          <a:p>
            <a:r>
              <a:rPr lang="ru-RU" dirty="0"/>
              <a:t>ХХХ</a:t>
            </a:r>
          </a:p>
        </p:txBody>
      </p:sp>
      <p:sp>
        <p:nvSpPr>
          <p:cNvPr id="74" name="Текст 11"/>
          <p:cNvSpPr>
            <a:spLocks noGrp="1"/>
          </p:cNvSpPr>
          <p:nvPr>
            <p:ph type="body" sz="quarter" idx="37"/>
          </p:nvPr>
        </p:nvSpPr>
        <p:spPr>
          <a:xfrm>
            <a:off x="2347036" y="5138220"/>
            <a:ext cx="924035" cy="265112"/>
          </a:xfrm>
        </p:spPr>
        <p:txBody>
          <a:bodyPr/>
          <a:lstStyle/>
          <a:p>
            <a:r>
              <a:rPr lang="ru-RU" dirty="0"/>
              <a:t>ХХХ%</a:t>
            </a:r>
          </a:p>
        </p:txBody>
      </p:sp>
      <p:sp>
        <p:nvSpPr>
          <p:cNvPr id="75" name="Текст 12"/>
          <p:cNvSpPr>
            <a:spLocks noGrp="1"/>
          </p:cNvSpPr>
          <p:nvPr>
            <p:ph type="body" sz="quarter" idx="38"/>
          </p:nvPr>
        </p:nvSpPr>
        <p:spPr>
          <a:xfrm>
            <a:off x="2347036" y="5525409"/>
            <a:ext cx="924035" cy="265112"/>
          </a:xfrm>
        </p:spPr>
        <p:txBody>
          <a:bodyPr/>
          <a:lstStyle/>
          <a:p>
            <a:r>
              <a:rPr lang="ru-RU" dirty="0"/>
              <a:t>ХХХ%</a:t>
            </a:r>
          </a:p>
        </p:txBody>
      </p:sp>
      <p:sp>
        <p:nvSpPr>
          <p:cNvPr id="76" name="Текст 13"/>
          <p:cNvSpPr>
            <a:spLocks noGrp="1"/>
          </p:cNvSpPr>
          <p:nvPr>
            <p:ph type="body" sz="quarter" idx="39"/>
          </p:nvPr>
        </p:nvSpPr>
        <p:spPr>
          <a:xfrm>
            <a:off x="2347036" y="5893934"/>
            <a:ext cx="924035" cy="265112"/>
          </a:xfrm>
        </p:spPr>
        <p:txBody>
          <a:bodyPr/>
          <a:lstStyle/>
          <a:p>
            <a:r>
              <a:rPr lang="ru-RU" dirty="0"/>
              <a:t>ХХХ%</a:t>
            </a:r>
          </a:p>
        </p:txBody>
      </p:sp>
      <p:sp>
        <p:nvSpPr>
          <p:cNvPr id="77" name="Текст 14"/>
          <p:cNvSpPr>
            <a:spLocks noGrp="1"/>
          </p:cNvSpPr>
          <p:nvPr>
            <p:ph type="body" sz="quarter" idx="40"/>
          </p:nvPr>
        </p:nvSpPr>
        <p:spPr>
          <a:xfrm>
            <a:off x="3394392" y="5138220"/>
            <a:ext cx="924035" cy="265112"/>
          </a:xfrm>
        </p:spPr>
        <p:txBody>
          <a:bodyPr/>
          <a:lstStyle/>
          <a:p>
            <a:r>
              <a:rPr lang="ru-RU" dirty="0"/>
              <a:t>ХХХ%</a:t>
            </a:r>
          </a:p>
        </p:txBody>
      </p:sp>
      <p:sp>
        <p:nvSpPr>
          <p:cNvPr id="78" name="Текст 15"/>
          <p:cNvSpPr>
            <a:spLocks noGrp="1"/>
          </p:cNvSpPr>
          <p:nvPr>
            <p:ph type="body" sz="quarter" idx="41"/>
          </p:nvPr>
        </p:nvSpPr>
        <p:spPr>
          <a:xfrm>
            <a:off x="3394392" y="5525409"/>
            <a:ext cx="924035" cy="265112"/>
          </a:xfrm>
        </p:spPr>
        <p:txBody>
          <a:bodyPr/>
          <a:lstStyle/>
          <a:p>
            <a:r>
              <a:rPr lang="ru-RU" dirty="0"/>
              <a:t>ХХХ%</a:t>
            </a:r>
          </a:p>
        </p:txBody>
      </p:sp>
      <p:sp>
        <p:nvSpPr>
          <p:cNvPr id="79" name="Текст 16"/>
          <p:cNvSpPr>
            <a:spLocks noGrp="1"/>
          </p:cNvSpPr>
          <p:nvPr>
            <p:ph type="body" sz="quarter" idx="42"/>
          </p:nvPr>
        </p:nvSpPr>
        <p:spPr>
          <a:xfrm>
            <a:off x="3394392" y="5893934"/>
            <a:ext cx="924035" cy="265112"/>
          </a:xfrm>
        </p:spPr>
        <p:txBody>
          <a:bodyPr/>
          <a:lstStyle/>
          <a:p>
            <a:r>
              <a:rPr lang="ru-RU" dirty="0"/>
              <a:t>ХХХ%</a:t>
            </a:r>
          </a:p>
        </p:txBody>
      </p:sp>
      <p:sp>
        <p:nvSpPr>
          <p:cNvPr id="80" name="Текст 17"/>
          <p:cNvSpPr>
            <a:spLocks noGrp="1"/>
          </p:cNvSpPr>
          <p:nvPr>
            <p:ph type="body" sz="quarter" idx="43"/>
          </p:nvPr>
        </p:nvSpPr>
        <p:spPr>
          <a:xfrm>
            <a:off x="4417475" y="5138220"/>
            <a:ext cx="924035" cy="265112"/>
          </a:xfrm>
        </p:spPr>
        <p:txBody>
          <a:bodyPr/>
          <a:lstStyle/>
          <a:p>
            <a:r>
              <a:rPr lang="ru-RU" dirty="0"/>
              <a:t>ХХХ%</a:t>
            </a:r>
          </a:p>
        </p:txBody>
      </p:sp>
      <p:sp>
        <p:nvSpPr>
          <p:cNvPr id="81" name="Текст 18"/>
          <p:cNvSpPr>
            <a:spLocks noGrp="1"/>
          </p:cNvSpPr>
          <p:nvPr>
            <p:ph type="body" sz="quarter" idx="44"/>
          </p:nvPr>
        </p:nvSpPr>
        <p:spPr>
          <a:xfrm>
            <a:off x="4417475" y="5525409"/>
            <a:ext cx="924035" cy="265112"/>
          </a:xfrm>
        </p:spPr>
        <p:txBody>
          <a:bodyPr/>
          <a:lstStyle/>
          <a:p>
            <a:r>
              <a:rPr lang="ru-RU" dirty="0"/>
              <a:t>ХХХ%</a:t>
            </a:r>
          </a:p>
        </p:txBody>
      </p:sp>
      <p:sp>
        <p:nvSpPr>
          <p:cNvPr id="82" name="Текст 19"/>
          <p:cNvSpPr>
            <a:spLocks noGrp="1"/>
          </p:cNvSpPr>
          <p:nvPr>
            <p:ph type="body" sz="quarter" idx="45"/>
          </p:nvPr>
        </p:nvSpPr>
        <p:spPr>
          <a:xfrm>
            <a:off x="4417475" y="5893934"/>
            <a:ext cx="924035" cy="265112"/>
          </a:xfrm>
        </p:spPr>
        <p:txBody>
          <a:bodyPr/>
          <a:lstStyle/>
          <a:p>
            <a:r>
              <a:rPr lang="ru-RU" dirty="0"/>
              <a:t>ХХХ%</a:t>
            </a:r>
          </a:p>
        </p:txBody>
      </p:sp>
      <p:sp>
        <p:nvSpPr>
          <p:cNvPr id="83" name="Текст 21"/>
          <p:cNvSpPr>
            <a:spLocks noGrp="1"/>
          </p:cNvSpPr>
          <p:nvPr>
            <p:ph type="body" sz="quarter" idx="48"/>
          </p:nvPr>
        </p:nvSpPr>
        <p:spPr>
          <a:xfrm>
            <a:off x="682449" y="6255941"/>
            <a:ext cx="1592154" cy="265112"/>
          </a:xfrm>
        </p:spPr>
        <p:txBody>
          <a:bodyPr/>
          <a:lstStyle/>
          <a:p>
            <a:r>
              <a:rPr lang="ru-RU" dirty="0"/>
              <a:t>ХХХ</a:t>
            </a:r>
          </a:p>
        </p:txBody>
      </p:sp>
      <p:sp>
        <p:nvSpPr>
          <p:cNvPr id="84" name="Текст 22"/>
          <p:cNvSpPr>
            <a:spLocks noGrp="1"/>
          </p:cNvSpPr>
          <p:nvPr>
            <p:ph type="body" sz="quarter" idx="49"/>
          </p:nvPr>
        </p:nvSpPr>
        <p:spPr>
          <a:xfrm>
            <a:off x="2347036" y="6247375"/>
            <a:ext cx="924035" cy="265112"/>
          </a:xfrm>
        </p:spPr>
        <p:txBody>
          <a:bodyPr/>
          <a:lstStyle/>
          <a:p>
            <a:r>
              <a:rPr lang="ru-RU" dirty="0"/>
              <a:t>ХХХ%</a:t>
            </a:r>
          </a:p>
        </p:txBody>
      </p:sp>
      <p:sp>
        <p:nvSpPr>
          <p:cNvPr id="85" name="Текст 23"/>
          <p:cNvSpPr>
            <a:spLocks noGrp="1"/>
          </p:cNvSpPr>
          <p:nvPr>
            <p:ph type="body" sz="quarter" idx="50"/>
          </p:nvPr>
        </p:nvSpPr>
        <p:spPr>
          <a:xfrm>
            <a:off x="3394392" y="6247375"/>
            <a:ext cx="924035" cy="265112"/>
          </a:xfrm>
        </p:spPr>
        <p:txBody>
          <a:bodyPr/>
          <a:lstStyle/>
          <a:p>
            <a:r>
              <a:rPr lang="ru-RU" dirty="0"/>
              <a:t>ХХХ%</a:t>
            </a:r>
          </a:p>
        </p:txBody>
      </p:sp>
      <p:sp>
        <p:nvSpPr>
          <p:cNvPr id="86" name="Текст 24"/>
          <p:cNvSpPr>
            <a:spLocks noGrp="1"/>
          </p:cNvSpPr>
          <p:nvPr>
            <p:ph type="body" sz="quarter" idx="51"/>
          </p:nvPr>
        </p:nvSpPr>
        <p:spPr>
          <a:xfrm>
            <a:off x="4417475" y="6247375"/>
            <a:ext cx="924035" cy="265112"/>
          </a:xfrm>
        </p:spPr>
        <p:txBody>
          <a:bodyPr>
            <a:normAutofit/>
          </a:bodyPr>
          <a:lstStyle/>
          <a:p>
            <a:r>
              <a:rPr lang="ru-RU" dirty="0"/>
              <a:t>ХХХ%</a:t>
            </a:r>
          </a:p>
        </p:txBody>
      </p:sp>
      <p:sp>
        <p:nvSpPr>
          <p:cNvPr id="87" name="Текст 25"/>
          <p:cNvSpPr>
            <a:spLocks noGrp="1"/>
          </p:cNvSpPr>
          <p:nvPr>
            <p:ph type="body" sz="quarter" idx="52"/>
          </p:nvPr>
        </p:nvSpPr>
        <p:spPr>
          <a:xfrm>
            <a:off x="6351218" y="5139607"/>
            <a:ext cx="1592154" cy="265112"/>
          </a:xfrm>
        </p:spPr>
        <p:txBody>
          <a:bodyPr/>
          <a:lstStyle/>
          <a:p>
            <a:r>
              <a:rPr lang="ru-RU" dirty="0"/>
              <a:t>ХХХ</a:t>
            </a:r>
          </a:p>
        </p:txBody>
      </p:sp>
      <p:sp>
        <p:nvSpPr>
          <p:cNvPr id="88" name="Текст 26"/>
          <p:cNvSpPr>
            <a:spLocks noGrp="1"/>
          </p:cNvSpPr>
          <p:nvPr>
            <p:ph type="body" sz="quarter" idx="53"/>
          </p:nvPr>
        </p:nvSpPr>
        <p:spPr>
          <a:xfrm>
            <a:off x="6351218" y="5519630"/>
            <a:ext cx="1592154" cy="265112"/>
          </a:xfrm>
        </p:spPr>
        <p:txBody>
          <a:bodyPr/>
          <a:lstStyle/>
          <a:p>
            <a:r>
              <a:rPr lang="ru-RU" dirty="0"/>
              <a:t>ХХХ</a:t>
            </a:r>
          </a:p>
        </p:txBody>
      </p:sp>
      <p:sp>
        <p:nvSpPr>
          <p:cNvPr id="89" name="Текст 27"/>
          <p:cNvSpPr>
            <a:spLocks noGrp="1"/>
          </p:cNvSpPr>
          <p:nvPr>
            <p:ph type="body" sz="quarter" idx="54"/>
          </p:nvPr>
        </p:nvSpPr>
        <p:spPr>
          <a:xfrm>
            <a:off x="6351218" y="5902500"/>
            <a:ext cx="1592154" cy="265112"/>
          </a:xfrm>
        </p:spPr>
        <p:txBody>
          <a:bodyPr/>
          <a:lstStyle/>
          <a:p>
            <a:r>
              <a:rPr lang="ru-RU" dirty="0"/>
              <a:t>ХХХ</a:t>
            </a:r>
          </a:p>
        </p:txBody>
      </p:sp>
      <p:sp>
        <p:nvSpPr>
          <p:cNvPr id="90" name="Текст 28"/>
          <p:cNvSpPr>
            <a:spLocks noGrp="1"/>
          </p:cNvSpPr>
          <p:nvPr>
            <p:ph type="body" sz="quarter" idx="55"/>
          </p:nvPr>
        </p:nvSpPr>
        <p:spPr>
          <a:xfrm>
            <a:off x="8015805" y="5138220"/>
            <a:ext cx="924035" cy="265112"/>
          </a:xfrm>
        </p:spPr>
        <p:txBody>
          <a:bodyPr/>
          <a:lstStyle/>
          <a:p>
            <a:r>
              <a:rPr lang="ru-RU" dirty="0"/>
              <a:t>ХХХ%</a:t>
            </a:r>
          </a:p>
        </p:txBody>
      </p:sp>
      <p:sp>
        <p:nvSpPr>
          <p:cNvPr id="91" name="Текст 29"/>
          <p:cNvSpPr>
            <a:spLocks noGrp="1"/>
          </p:cNvSpPr>
          <p:nvPr>
            <p:ph type="body" sz="quarter" idx="56"/>
          </p:nvPr>
        </p:nvSpPr>
        <p:spPr>
          <a:xfrm>
            <a:off x="8015805" y="5525409"/>
            <a:ext cx="924035" cy="265112"/>
          </a:xfrm>
        </p:spPr>
        <p:txBody>
          <a:bodyPr/>
          <a:lstStyle/>
          <a:p>
            <a:r>
              <a:rPr lang="ru-RU" dirty="0"/>
              <a:t>ХХХ%</a:t>
            </a:r>
          </a:p>
        </p:txBody>
      </p:sp>
      <p:sp>
        <p:nvSpPr>
          <p:cNvPr id="92" name="Текст 30"/>
          <p:cNvSpPr>
            <a:spLocks noGrp="1"/>
          </p:cNvSpPr>
          <p:nvPr>
            <p:ph type="body" sz="quarter" idx="57"/>
          </p:nvPr>
        </p:nvSpPr>
        <p:spPr>
          <a:xfrm>
            <a:off x="8015805" y="5893934"/>
            <a:ext cx="924035" cy="265112"/>
          </a:xfrm>
        </p:spPr>
        <p:txBody>
          <a:bodyPr/>
          <a:lstStyle/>
          <a:p>
            <a:r>
              <a:rPr lang="ru-RU" dirty="0"/>
              <a:t>ХХХ%</a:t>
            </a:r>
          </a:p>
        </p:txBody>
      </p:sp>
      <p:sp>
        <p:nvSpPr>
          <p:cNvPr id="93" name="Текст 31"/>
          <p:cNvSpPr>
            <a:spLocks noGrp="1"/>
          </p:cNvSpPr>
          <p:nvPr>
            <p:ph type="body" sz="quarter" idx="58"/>
          </p:nvPr>
        </p:nvSpPr>
        <p:spPr>
          <a:xfrm>
            <a:off x="9063161" y="5138220"/>
            <a:ext cx="924035" cy="265112"/>
          </a:xfrm>
        </p:spPr>
        <p:txBody>
          <a:bodyPr/>
          <a:lstStyle/>
          <a:p>
            <a:r>
              <a:rPr lang="ru-RU" dirty="0"/>
              <a:t>ХХХ%</a:t>
            </a:r>
          </a:p>
        </p:txBody>
      </p:sp>
      <p:sp>
        <p:nvSpPr>
          <p:cNvPr id="94" name="Текст 32"/>
          <p:cNvSpPr>
            <a:spLocks noGrp="1"/>
          </p:cNvSpPr>
          <p:nvPr>
            <p:ph type="body" sz="quarter" idx="59"/>
          </p:nvPr>
        </p:nvSpPr>
        <p:spPr>
          <a:xfrm>
            <a:off x="9063161" y="5525409"/>
            <a:ext cx="924035" cy="265112"/>
          </a:xfrm>
        </p:spPr>
        <p:txBody>
          <a:bodyPr/>
          <a:lstStyle/>
          <a:p>
            <a:r>
              <a:rPr lang="ru-RU" dirty="0"/>
              <a:t>ХХХ%</a:t>
            </a:r>
          </a:p>
        </p:txBody>
      </p:sp>
      <p:sp>
        <p:nvSpPr>
          <p:cNvPr id="95" name="Текст 33"/>
          <p:cNvSpPr>
            <a:spLocks noGrp="1"/>
          </p:cNvSpPr>
          <p:nvPr>
            <p:ph type="body" sz="quarter" idx="60"/>
          </p:nvPr>
        </p:nvSpPr>
        <p:spPr>
          <a:xfrm>
            <a:off x="9063161" y="5893934"/>
            <a:ext cx="924035" cy="265112"/>
          </a:xfrm>
        </p:spPr>
        <p:txBody>
          <a:bodyPr/>
          <a:lstStyle/>
          <a:p>
            <a:r>
              <a:rPr lang="ru-RU" dirty="0"/>
              <a:t>ХХХ%</a:t>
            </a:r>
          </a:p>
        </p:txBody>
      </p:sp>
      <p:sp>
        <p:nvSpPr>
          <p:cNvPr id="96" name="Текст 34"/>
          <p:cNvSpPr>
            <a:spLocks noGrp="1"/>
          </p:cNvSpPr>
          <p:nvPr>
            <p:ph type="body" sz="quarter" idx="61"/>
          </p:nvPr>
        </p:nvSpPr>
        <p:spPr>
          <a:xfrm>
            <a:off x="10086244" y="5138220"/>
            <a:ext cx="924035" cy="265112"/>
          </a:xfrm>
        </p:spPr>
        <p:txBody>
          <a:bodyPr/>
          <a:lstStyle/>
          <a:p>
            <a:r>
              <a:rPr lang="ru-RU" dirty="0"/>
              <a:t>ХХХ%</a:t>
            </a:r>
          </a:p>
        </p:txBody>
      </p:sp>
      <p:sp>
        <p:nvSpPr>
          <p:cNvPr id="97" name="Текст 35"/>
          <p:cNvSpPr>
            <a:spLocks noGrp="1"/>
          </p:cNvSpPr>
          <p:nvPr>
            <p:ph type="body" sz="quarter" idx="62"/>
          </p:nvPr>
        </p:nvSpPr>
        <p:spPr>
          <a:xfrm>
            <a:off x="10086244" y="5525409"/>
            <a:ext cx="924035" cy="265112"/>
          </a:xfrm>
        </p:spPr>
        <p:txBody>
          <a:bodyPr/>
          <a:lstStyle/>
          <a:p>
            <a:r>
              <a:rPr lang="ru-RU" dirty="0"/>
              <a:t>ХХХ%</a:t>
            </a:r>
          </a:p>
        </p:txBody>
      </p:sp>
      <p:sp>
        <p:nvSpPr>
          <p:cNvPr id="98" name="Текст 36"/>
          <p:cNvSpPr>
            <a:spLocks noGrp="1"/>
          </p:cNvSpPr>
          <p:nvPr>
            <p:ph type="body" sz="quarter" idx="63"/>
          </p:nvPr>
        </p:nvSpPr>
        <p:spPr>
          <a:xfrm>
            <a:off x="10086244" y="5893934"/>
            <a:ext cx="924035" cy="265112"/>
          </a:xfrm>
        </p:spPr>
        <p:txBody>
          <a:bodyPr/>
          <a:lstStyle/>
          <a:p>
            <a:r>
              <a:rPr lang="ru-RU" dirty="0"/>
              <a:t>ХХХ%</a:t>
            </a:r>
          </a:p>
        </p:txBody>
      </p:sp>
      <p:sp>
        <p:nvSpPr>
          <p:cNvPr id="99" name="Текст 38"/>
          <p:cNvSpPr>
            <a:spLocks noGrp="1"/>
          </p:cNvSpPr>
          <p:nvPr>
            <p:ph type="body" sz="quarter" idx="65"/>
          </p:nvPr>
        </p:nvSpPr>
        <p:spPr>
          <a:xfrm>
            <a:off x="6351218" y="6255941"/>
            <a:ext cx="1592154" cy="265112"/>
          </a:xfrm>
        </p:spPr>
        <p:txBody>
          <a:bodyPr/>
          <a:lstStyle/>
          <a:p>
            <a:r>
              <a:rPr lang="ru-RU" dirty="0"/>
              <a:t>ХХХ</a:t>
            </a:r>
          </a:p>
        </p:txBody>
      </p:sp>
      <p:sp>
        <p:nvSpPr>
          <p:cNvPr id="100" name="Текст 39"/>
          <p:cNvSpPr>
            <a:spLocks noGrp="1"/>
          </p:cNvSpPr>
          <p:nvPr>
            <p:ph type="body" sz="quarter" idx="66"/>
          </p:nvPr>
        </p:nvSpPr>
        <p:spPr>
          <a:xfrm>
            <a:off x="8015805" y="6247375"/>
            <a:ext cx="924035" cy="265112"/>
          </a:xfrm>
        </p:spPr>
        <p:txBody>
          <a:bodyPr/>
          <a:lstStyle/>
          <a:p>
            <a:r>
              <a:rPr lang="ru-RU" dirty="0"/>
              <a:t>ХХХ%</a:t>
            </a:r>
          </a:p>
        </p:txBody>
      </p:sp>
      <p:sp>
        <p:nvSpPr>
          <p:cNvPr id="101" name="Текст 40"/>
          <p:cNvSpPr>
            <a:spLocks noGrp="1"/>
          </p:cNvSpPr>
          <p:nvPr>
            <p:ph type="body" sz="quarter" idx="67"/>
          </p:nvPr>
        </p:nvSpPr>
        <p:spPr>
          <a:xfrm>
            <a:off x="9063161" y="6247375"/>
            <a:ext cx="924035" cy="265112"/>
          </a:xfrm>
        </p:spPr>
        <p:txBody>
          <a:bodyPr/>
          <a:lstStyle/>
          <a:p>
            <a:r>
              <a:rPr lang="ru-RU" dirty="0"/>
              <a:t>ХХХ%</a:t>
            </a:r>
          </a:p>
        </p:txBody>
      </p:sp>
      <p:sp>
        <p:nvSpPr>
          <p:cNvPr id="102" name="Текст 41"/>
          <p:cNvSpPr>
            <a:spLocks noGrp="1"/>
          </p:cNvSpPr>
          <p:nvPr>
            <p:ph type="body" sz="quarter" idx="68"/>
          </p:nvPr>
        </p:nvSpPr>
        <p:spPr>
          <a:xfrm>
            <a:off x="10086244" y="6247375"/>
            <a:ext cx="924035" cy="265112"/>
          </a:xfrm>
        </p:spPr>
        <p:txBody>
          <a:bodyPr/>
          <a:lstStyle/>
          <a:p>
            <a:r>
              <a:rPr lang="ru-RU" dirty="0"/>
              <a:t>ХХХ%</a:t>
            </a:r>
          </a:p>
        </p:txBody>
      </p:sp>
      <p:pic>
        <p:nvPicPr>
          <p:cNvPr id="104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03363" y="1316831"/>
            <a:ext cx="9077325" cy="2647950"/>
          </a:xfrm>
          <a:prstGeom prst="rect">
            <a:avLst/>
          </a:prstGeom>
        </p:spPr>
      </p:pic>
      <p:grpSp>
        <p:nvGrpSpPr>
          <p:cNvPr id="105" name="Группа 104"/>
          <p:cNvGrpSpPr/>
          <p:nvPr/>
        </p:nvGrpSpPr>
        <p:grpSpPr>
          <a:xfrm>
            <a:off x="6750327" y="3686105"/>
            <a:ext cx="3756010" cy="220894"/>
            <a:chOff x="7967242" y="3945568"/>
            <a:chExt cx="3756010" cy="220894"/>
          </a:xfrm>
        </p:grpSpPr>
        <p:sp>
          <p:nvSpPr>
            <p:cNvPr id="106" name="Прямоугольник 105"/>
            <p:cNvSpPr/>
            <p:nvPr/>
          </p:nvSpPr>
          <p:spPr>
            <a:xfrm>
              <a:off x="7967242" y="4019043"/>
              <a:ext cx="3756010" cy="130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8234267" y="3945568"/>
              <a:ext cx="3100425" cy="220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2016</a:t>
              </a:r>
              <a:r>
                <a:rPr lang="ru-RU" sz="800" dirty="0">
                  <a:solidFill>
                    <a:schemeClr val="bg1">
                      <a:lumMod val="50000"/>
                    </a:schemeClr>
                  </a:solidFill>
                </a:rPr>
                <a:t>                                              2017                                                     2018</a:t>
              </a:r>
            </a:p>
          </p:txBody>
        </p:sp>
      </p:grpSp>
      <p:grpSp>
        <p:nvGrpSpPr>
          <p:cNvPr id="108" name="Группа 107"/>
          <p:cNvGrpSpPr/>
          <p:nvPr/>
        </p:nvGrpSpPr>
        <p:grpSpPr>
          <a:xfrm>
            <a:off x="1644065" y="3691555"/>
            <a:ext cx="3756010" cy="215444"/>
            <a:chOff x="1041621" y="3940385"/>
            <a:chExt cx="3756010" cy="215444"/>
          </a:xfrm>
        </p:grpSpPr>
        <p:sp>
          <p:nvSpPr>
            <p:cNvPr id="109" name="Прямоугольник 108"/>
            <p:cNvSpPr/>
            <p:nvPr/>
          </p:nvSpPr>
          <p:spPr>
            <a:xfrm>
              <a:off x="1041621" y="4013860"/>
              <a:ext cx="3756010" cy="1306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1308646" y="3940385"/>
              <a:ext cx="32688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2016</a:t>
              </a:r>
              <a:r>
                <a:rPr lang="ru-RU" sz="800" dirty="0">
                  <a:solidFill>
                    <a:schemeClr val="bg1">
                      <a:lumMod val="50000"/>
                    </a:schemeClr>
                  </a:solidFill>
                </a:rPr>
                <a:t>                                                    2017                                                          2018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14077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57694" y="203200"/>
            <a:ext cx="7047563" cy="6168571"/>
          </a:xfrm>
          <a:prstGeom prst="rect">
            <a:avLst/>
          </a:prstGeom>
          <a:blipFill dpi="0" rotWithShape="1">
            <a:blip r:embed="rId2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782" t="-1307" r="-1307" b="-178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5104929"/>
            <a:ext cx="12192000" cy="1143000"/>
          </a:xfrm>
          <a:prstGeom prst="rect">
            <a:avLst/>
          </a:prstGeom>
          <a:solidFill>
            <a:srgbClr val="E02226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bg1"/>
                </a:solidFill>
              </a:rPr>
              <a:t>Ключевые сегменты применения</a:t>
            </a:r>
          </a:p>
        </p:txBody>
      </p:sp>
    </p:spTree>
    <p:extLst>
      <p:ext uri="{BB962C8B-B14F-4D97-AF65-F5344CB8AC3E}">
        <p14:creationId xmlns:p14="http://schemas.microsoft.com/office/powerpoint/2010/main" val="3077042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0000"/>
          </a:xfrm>
        </p:spPr>
        <p:txBody>
          <a:bodyPr/>
          <a:lstStyle/>
          <a:p>
            <a:r>
              <a:rPr lang="ru-RU" dirty="0"/>
              <a:t>Терминология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637" y="1265125"/>
            <a:ext cx="11652145" cy="536753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ru-RU" sz="2000" b="1" dirty="0"/>
              <a:t>Светильники для жилых помещений</a:t>
            </a:r>
            <a:r>
              <a:rPr lang="ru-RU" sz="2000" dirty="0"/>
              <a:t> – светильники, предназначенные для общего и местного освещения жилых помещений.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ru-RU" sz="2000" b="1" dirty="0"/>
              <a:t>Профессиональные светильники </a:t>
            </a:r>
            <a:r>
              <a:rPr lang="ru-RU" sz="2000" dirty="0"/>
              <a:t>– светильники, используемые для общего освещения в нежилых помещениях (административно-офисных, торговых, промышленных  и т.п.), а также светильники для наружного освещения общественных пространств (улицы, дороги, площади и т.п.).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ru-RU" sz="2000" b="1" dirty="0"/>
              <a:t>Прочие светильники </a:t>
            </a:r>
            <a:r>
              <a:rPr lang="ru-RU" sz="2000" dirty="0"/>
              <a:t>– фонари и светильники переносные, светящиеся указатели и табло, а также светильники местного освещения и неэлектрические светильники.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ru-RU" sz="2000" b="1" dirty="0"/>
              <a:t>ПРА</a:t>
            </a:r>
            <a:r>
              <a:rPr lang="ru-RU" sz="2000" dirty="0"/>
              <a:t> – пускорегулирующая аппаратура: </a:t>
            </a:r>
            <a:r>
              <a:rPr lang="ru-RU" sz="2000" dirty="0" err="1"/>
              <a:t>ЭмПРА</a:t>
            </a:r>
            <a:r>
              <a:rPr lang="ru-RU" sz="2000" dirty="0"/>
              <a:t> для люминесцентных и газоразрядных ламп, ЭПРА для люминесцентных и газоразрядных ламп, драйверы для светодиодных светильников.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CCBF6-05E5-1A49-99E1-20499ABC9BBD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84945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r>
              <a:rPr lang="ru-RU" dirty="0"/>
              <a:t>Импорт продолжает …. позволяет говорить о …</a:t>
            </a:r>
          </a:p>
        </p:txBody>
      </p:sp>
      <p:sp>
        <p:nvSpPr>
          <p:cNvPr id="10" name="Объект 9"/>
          <p:cNvSpPr>
            <a:spLocks noGrp="1"/>
          </p:cNvSpPr>
          <p:nvPr>
            <p:ph idx="30"/>
          </p:nvPr>
        </p:nvSpPr>
        <p:spPr/>
        <p:txBody>
          <a:bodyPr>
            <a:normAutofit/>
          </a:bodyPr>
          <a:lstStyle/>
          <a:p>
            <a:r>
              <a:rPr lang="ru-RU" dirty="0"/>
              <a:t>В сегменте административно-офисного освещения доминируют …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31"/>
          </p:nvPr>
        </p:nvPicPr>
        <p:blipFill>
          <a:blip r:embed="rId2"/>
          <a:stretch>
            <a:fillRect/>
          </a:stretch>
        </p:blipFill>
        <p:spPr>
          <a:xfrm>
            <a:off x="4350544" y="2563019"/>
            <a:ext cx="1200150" cy="10668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idx="32"/>
          </p:nvPr>
        </p:nvPicPr>
        <p:blipFill>
          <a:blip r:embed="rId3"/>
          <a:stretch>
            <a:fillRect/>
          </a:stretch>
        </p:blipFill>
        <p:spPr>
          <a:xfrm>
            <a:off x="9678988" y="2407673"/>
            <a:ext cx="2160587" cy="1377492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Административно-офисное освещение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CCBF6-05E5-1A49-99E1-20499ABC9BBD}" type="slidenum">
              <a:rPr lang="ru-RU" smtClean="0"/>
              <a:pPr/>
              <a:t>40</a:t>
            </a:fld>
            <a:endParaRPr lang="ru-RU" dirty="0"/>
          </a:p>
        </p:txBody>
      </p:sp>
      <p:graphicFrame>
        <p:nvGraphicFramePr>
          <p:cNvPr id="17" name="Объект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5543901"/>
              </p:ext>
            </p:extLst>
          </p:nvPr>
        </p:nvGraphicFramePr>
        <p:xfrm>
          <a:off x="271463" y="1300163"/>
          <a:ext cx="3598862" cy="180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Объект 17"/>
          <p:cNvGraphicFramePr>
            <a:graphicFrameLocks noGrp="1"/>
          </p:cNvGraphicFramePr>
          <p:nvPr>
            <p:ph idx="33"/>
            <p:extLst>
              <p:ext uri="{D42A27DB-BD31-4B8C-83A1-F6EECF244321}">
                <p14:modId xmlns:p14="http://schemas.microsoft.com/office/powerpoint/2010/main" val="233720580"/>
              </p:ext>
            </p:extLst>
          </p:nvPr>
        </p:nvGraphicFramePr>
        <p:xfrm>
          <a:off x="257175" y="3101975"/>
          <a:ext cx="3600450" cy="1798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Объект 19"/>
          <p:cNvGraphicFramePr>
            <a:graphicFrameLocks noGrp="1"/>
          </p:cNvGraphicFramePr>
          <p:nvPr>
            <p:ph idx="34"/>
          </p:nvPr>
        </p:nvGraphicFramePr>
        <p:xfrm>
          <a:off x="6065838" y="1300163"/>
          <a:ext cx="3600450" cy="180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1" name="Объект 20"/>
          <p:cNvGraphicFramePr>
            <a:graphicFrameLocks noGrp="1"/>
          </p:cNvGraphicFramePr>
          <p:nvPr>
            <p:ph idx="35"/>
          </p:nvPr>
        </p:nvGraphicFramePr>
        <p:xfrm>
          <a:off x="6053138" y="3101975"/>
          <a:ext cx="3598862" cy="1798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1870315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29"/>
          </p:nvPr>
        </p:nvSpPr>
        <p:spPr>
          <a:xfrm>
            <a:off x="270901" y="5402424"/>
            <a:ext cx="5760000" cy="1166998"/>
          </a:xfrm>
        </p:spPr>
        <p:txBody>
          <a:bodyPr>
            <a:normAutofit/>
          </a:bodyPr>
          <a:lstStyle/>
          <a:p>
            <a:r>
              <a:rPr lang="ru-RU" dirty="0"/>
              <a:t>В 2018 г. произошло серьезное …</a:t>
            </a:r>
          </a:p>
        </p:txBody>
      </p:sp>
      <p:sp>
        <p:nvSpPr>
          <p:cNvPr id="10" name="Объект 9"/>
          <p:cNvSpPr>
            <a:spLocks noGrp="1"/>
          </p:cNvSpPr>
          <p:nvPr>
            <p:ph idx="30"/>
          </p:nvPr>
        </p:nvSpPr>
        <p:spPr/>
        <p:txBody>
          <a:bodyPr>
            <a:noAutofit/>
          </a:bodyPr>
          <a:lstStyle/>
          <a:p>
            <a:r>
              <a:rPr lang="ru-RU" dirty="0"/>
              <a:t>Доля светодиодных промышленных светильников в 2018 г. …, что связано с …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Промышленное освещение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31"/>
          </p:nvPr>
        </p:nvPicPr>
        <p:blipFill>
          <a:blip r:embed="rId3"/>
          <a:stretch>
            <a:fillRect/>
          </a:stretch>
        </p:blipFill>
        <p:spPr>
          <a:xfrm>
            <a:off x="4021907" y="2563019"/>
            <a:ext cx="1200150" cy="10668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894029" y="6569422"/>
            <a:ext cx="1267955" cy="365125"/>
          </a:xfrm>
          <a:prstGeom prst="rect">
            <a:avLst/>
          </a:prstGeom>
        </p:spPr>
        <p:txBody>
          <a:bodyPr/>
          <a:lstStyle/>
          <a:p>
            <a:pPr algn="r"/>
            <a:fld id="{862CCBF6-05E5-1A49-99E1-20499ABC9BBD}" type="slidenum">
              <a:rPr lang="ru-RU" smtClean="0"/>
              <a:pPr algn="r"/>
              <a:t>41</a:t>
            </a:fld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32"/>
          </p:nvPr>
        </p:nvPicPr>
        <p:blipFill>
          <a:blip r:embed="rId4"/>
          <a:stretch>
            <a:fillRect/>
          </a:stretch>
        </p:blipFill>
        <p:spPr>
          <a:xfrm>
            <a:off x="9678988" y="2407673"/>
            <a:ext cx="2160587" cy="1377492"/>
          </a:xfrm>
          <a:prstGeom prst="rect">
            <a:avLst/>
          </a:prstGeom>
        </p:spPr>
      </p:pic>
      <p:graphicFrame>
        <p:nvGraphicFramePr>
          <p:cNvPr id="16" name="Объект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2817611"/>
              </p:ext>
            </p:extLst>
          </p:nvPr>
        </p:nvGraphicFramePr>
        <p:xfrm>
          <a:off x="271463" y="1300163"/>
          <a:ext cx="3598862" cy="180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Объект 17"/>
          <p:cNvGraphicFramePr>
            <a:graphicFrameLocks noGrp="1"/>
          </p:cNvGraphicFramePr>
          <p:nvPr>
            <p:ph idx="33"/>
            <p:extLst>
              <p:ext uri="{D42A27DB-BD31-4B8C-83A1-F6EECF244321}">
                <p14:modId xmlns:p14="http://schemas.microsoft.com/office/powerpoint/2010/main" val="2569327611"/>
              </p:ext>
            </p:extLst>
          </p:nvPr>
        </p:nvGraphicFramePr>
        <p:xfrm>
          <a:off x="257175" y="3101975"/>
          <a:ext cx="3600450" cy="1798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Объект 19"/>
          <p:cNvGraphicFramePr>
            <a:graphicFrameLocks noGrp="1"/>
          </p:cNvGraphicFramePr>
          <p:nvPr>
            <p:ph idx="34"/>
          </p:nvPr>
        </p:nvGraphicFramePr>
        <p:xfrm>
          <a:off x="6065838" y="1300163"/>
          <a:ext cx="3600450" cy="180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9" name="Объект 20"/>
          <p:cNvGraphicFramePr>
            <a:graphicFrameLocks noGrp="1"/>
          </p:cNvGraphicFramePr>
          <p:nvPr>
            <p:ph idx="35"/>
          </p:nvPr>
        </p:nvGraphicFramePr>
        <p:xfrm>
          <a:off x="6053138" y="3101975"/>
          <a:ext cx="3598862" cy="1798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1406743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29"/>
          </p:nvPr>
        </p:nvSpPr>
        <p:spPr>
          <a:xfrm>
            <a:off x="270901" y="5402424"/>
            <a:ext cx="5760000" cy="1166998"/>
          </a:xfrm>
        </p:spPr>
        <p:txBody>
          <a:bodyPr>
            <a:noAutofit/>
          </a:bodyPr>
          <a:lstStyle/>
          <a:p>
            <a:r>
              <a:rPr lang="ru-RU" dirty="0"/>
              <a:t>Несмотря на то, что в сегменте …, прослеживается тенденция на …</a:t>
            </a:r>
          </a:p>
        </p:txBody>
      </p:sp>
      <p:sp>
        <p:nvSpPr>
          <p:cNvPr id="10" name="Объект 9"/>
          <p:cNvSpPr>
            <a:spLocks noGrp="1"/>
          </p:cNvSpPr>
          <p:nvPr>
            <p:ph idx="30"/>
          </p:nvPr>
        </p:nvSpPr>
        <p:spPr>
          <a:xfrm>
            <a:off x="6052339" y="5402424"/>
            <a:ext cx="6024642" cy="1455576"/>
          </a:xfrm>
        </p:spPr>
        <p:txBody>
          <a:bodyPr>
            <a:noAutofit/>
          </a:bodyPr>
          <a:lstStyle/>
          <a:p>
            <a:r>
              <a:rPr lang="ru-RU" dirty="0"/>
              <a:t>Увеличение доли …. вызвано спросом …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Улично-дорожное освещение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31"/>
          </p:nvPr>
        </p:nvPicPr>
        <p:blipFill>
          <a:blip r:embed="rId2"/>
          <a:stretch>
            <a:fillRect/>
          </a:stretch>
        </p:blipFill>
        <p:spPr>
          <a:xfrm>
            <a:off x="4021907" y="2563019"/>
            <a:ext cx="1200150" cy="10668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894029" y="6569422"/>
            <a:ext cx="1267955" cy="365125"/>
          </a:xfrm>
          <a:prstGeom prst="rect">
            <a:avLst/>
          </a:prstGeom>
        </p:spPr>
        <p:txBody>
          <a:bodyPr/>
          <a:lstStyle/>
          <a:p>
            <a:pPr algn="r"/>
            <a:fld id="{862CCBF6-05E5-1A49-99E1-20499ABC9BBD}" type="slidenum">
              <a:rPr lang="ru-RU" smtClean="0"/>
              <a:pPr algn="r"/>
              <a:t>42</a:t>
            </a:fld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32"/>
          </p:nvPr>
        </p:nvPicPr>
        <p:blipFill>
          <a:blip r:embed="rId3"/>
          <a:stretch>
            <a:fillRect/>
          </a:stretch>
        </p:blipFill>
        <p:spPr>
          <a:xfrm>
            <a:off x="9678988" y="2407673"/>
            <a:ext cx="2160587" cy="1377492"/>
          </a:xfrm>
          <a:prstGeom prst="rect">
            <a:avLst/>
          </a:prstGeom>
        </p:spPr>
      </p:pic>
      <p:graphicFrame>
        <p:nvGraphicFramePr>
          <p:cNvPr id="17" name="Объект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2817611"/>
              </p:ext>
            </p:extLst>
          </p:nvPr>
        </p:nvGraphicFramePr>
        <p:xfrm>
          <a:off x="271463" y="1300163"/>
          <a:ext cx="3598862" cy="180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Объект 17"/>
          <p:cNvGraphicFramePr>
            <a:graphicFrameLocks noGrp="1"/>
          </p:cNvGraphicFramePr>
          <p:nvPr>
            <p:ph idx="33"/>
            <p:extLst>
              <p:ext uri="{D42A27DB-BD31-4B8C-83A1-F6EECF244321}">
                <p14:modId xmlns:p14="http://schemas.microsoft.com/office/powerpoint/2010/main" val="2569327611"/>
              </p:ext>
            </p:extLst>
          </p:nvPr>
        </p:nvGraphicFramePr>
        <p:xfrm>
          <a:off x="257175" y="3101975"/>
          <a:ext cx="3600450" cy="1798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Объект 19"/>
          <p:cNvGraphicFramePr>
            <a:graphicFrameLocks noGrp="1"/>
          </p:cNvGraphicFramePr>
          <p:nvPr>
            <p:ph idx="34"/>
          </p:nvPr>
        </p:nvGraphicFramePr>
        <p:xfrm>
          <a:off x="6065838" y="1300163"/>
          <a:ext cx="3600450" cy="180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0" name="Объект 20"/>
          <p:cNvGraphicFramePr>
            <a:graphicFrameLocks noGrp="1"/>
          </p:cNvGraphicFramePr>
          <p:nvPr>
            <p:ph idx="35"/>
          </p:nvPr>
        </p:nvGraphicFramePr>
        <p:xfrm>
          <a:off x="6053138" y="3101975"/>
          <a:ext cx="3598862" cy="1798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9956821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29"/>
          </p:nvPr>
        </p:nvSpPr>
        <p:spPr>
          <a:xfrm>
            <a:off x="270901" y="5402424"/>
            <a:ext cx="5760000" cy="1274007"/>
          </a:xfrm>
        </p:spPr>
        <p:txBody>
          <a:bodyPr>
            <a:noAutofit/>
          </a:bodyPr>
          <a:lstStyle/>
          <a:p>
            <a:r>
              <a:rPr lang="ru-RU" dirty="0"/>
              <a:t>Рост …</a:t>
            </a:r>
          </a:p>
          <a:p>
            <a:r>
              <a:rPr lang="ru-RU" dirty="0"/>
              <a:t>Основная причина сокращения …</a:t>
            </a:r>
          </a:p>
        </p:txBody>
      </p:sp>
      <p:sp>
        <p:nvSpPr>
          <p:cNvPr id="10" name="Объект 9"/>
          <p:cNvSpPr>
            <a:spLocks noGrp="1"/>
          </p:cNvSpPr>
          <p:nvPr>
            <p:ph idx="30"/>
          </p:nvPr>
        </p:nvSpPr>
        <p:spPr/>
        <p:txBody>
          <a:bodyPr>
            <a:normAutofit/>
          </a:bodyPr>
          <a:lstStyle/>
          <a:p>
            <a:r>
              <a:rPr lang="ru-RU" dirty="0"/>
              <a:t>…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ЖКХ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31"/>
          </p:nvPr>
        </p:nvPicPr>
        <p:blipFill>
          <a:blip r:embed="rId2"/>
          <a:stretch>
            <a:fillRect/>
          </a:stretch>
        </p:blipFill>
        <p:spPr>
          <a:xfrm>
            <a:off x="4021907" y="2563019"/>
            <a:ext cx="1200150" cy="10668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894029" y="6569422"/>
            <a:ext cx="1267955" cy="365125"/>
          </a:xfrm>
          <a:prstGeom prst="rect">
            <a:avLst/>
          </a:prstGeom>
        </p:spPr>
        <p:txBody>
          <a:bodyPr/>
          <a:lstStyle/>
          <a:p>
            <a:pPr algn="r"/>
            <a:fld id="{862CCBF6-05E5-1A49-99E1-20499ABC9BBD}" type="slidenum">
              <a:rPr lang="ru-RU" smtClean="0"/>
              <a:pPr algn="r"/>
              <a:t>43</a:t>
            </a:fld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32"/>
          </p:nvPr>
        </p:nvPicPr>
        <p:blipFill>
          <a:blip r:embed="rId3"/>
          <a:stretch>
            <a:fillRect/>
          </a:stretch>
        </p:blipFill>
        <p:spPr>
          <a:xfrm>
            <a:off x="9678988" y="2407673"/>
            <a:ext cx="2160587" cy="1377492"/>
          </a:xfrm>
          <a:prstGeom prst="rect">
            <a:avLst/>
          </a:prstGeom>
        </p:spPr>
      </p:pic>
      <p:graphicFrame>
        <p:nvGraphicFramePr>
          <p:cNvPr id="17" name="Объект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2817611"/>
              </p:ext>
            </p:extLst>
          </p:nvPr>
        </p:nvGraphicFramePr>
        <p:xfrm>
          <a:off x="271463" y="1300163"/>
          <a:ext cx="3598862" cy="180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Объект 17"/>
          <p:cNvGraphicFramePr>
            <a:graphicFrameLocks noGrp="1"/>
          </p:cNvGraphicFramePr>
          <p:nvPr>
            <p:ph idx="33"/>
            <p:extLst>
              <p:ext uri="{D42A27DB-BD31-4B8C-83A1-F6EECF244321}">
                <p14:modId xmlns:p14="http://schemas.microsoft.com/office/powerpoint/2010/main" val="2569327611"/>
              </p:ext>
            </p:extLst>
          </p:nvPr>
        </p:nvGraphicFramePr>
        <p:xfrm>
          <a:off x="257175" y="3101975"/>
          <a:ext cx="3600450" cy="1798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Объект 19"/>
          <p:cNvGraphicFramePr>
            <a:graphicFrameLocks noGrp="1"/>
          </p:cNvGraphicFramePr>
          <p:nvPr>
            <p:ph idx="34"/>
          </p:nvPr>
        </p:nvGraphicFramePr>
        <p:xfrm>
          <a:off x="6065838" y="1300163"/>
          <a:ext cx="3600450" cy="180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0" name="Объект 20"/>
          <p:cNvGraphicFramePr>
            <a:graphicFrameLocks noGrp="1"/>
          </p:cNvGraphicFramePr>
          <p:nvPr>
            <p:ph idx="35"/>
          </p:nvPr>
        </p:nvGraphicFramePr>
        <p:xfrm>
          <a:off x="6053138" y="3101975"/>
          <a:ext cx="3598862" cy="1798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7465443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29"/>
          </p:nvPr>
        </p:nvSpPr>
        <p:spPr/>
        <p:txBody>
          <a:bodyPr>
            <a:noAutofit/>
          </a:bodyPr>
          <a:lstStyle/>
          <a:p>
            <a:r>
              <a:rPr lang="ru-RU" dirty="0"/>
              <a:t>В сегменте доминирует …. С 2016 …</a:t>
            </a:r>
          </a:p>
        </p:txBody>
      </p:sp>
      <p:sp>
        <p:nvSpPr>
          <p:cNvPr id="10" name="Объект 9"/>
          <p:cNvSpPr>
            <a:spLocks noGrp="1"/>
          </p:cNvSpPr>
          <p:nvPr>
            <p:ph idx="30"/>
          </p:nvPr>
        </p:nvSpPr>
        <p:spPr/>
        <p:txBody>
          <a:bodyPr>
            <a:noAutofit/>
          </a:bodyPr>
          <a:lstStyle/>
          <a:p>
            <a:r>
              <a:rPr lang="ru-RU" dirty="0"/>
              <a:t>Уменьшение доли … свидетельствует об …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Прожекторы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31"/>
          </p:nvPr>
        </p:nvPicPr>
        <p:blipFill>
          <a:blip r:embed="rId2"/>
          <a:stretch>
            <a:fillRect/>
          </a:stretch>
        </p:blipFill>
        <p:spPr>
          <a:xfrm>
            <a:off x="4021907" y="2563019"/>
            <a:ext cx="1200150" cy="10668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10894029" y="6569422"/>
            <a:ext cx="1267955" cy="365125"/>
          </a:xfrm>
          <a:prstGeom prst="rect">
            <a:avLst/>
          </a:prstGeom>
        </p:spPr>
        <p:txBody>
          <a:bodyPr/>
          <a:lstStyle/>
          <a:p>
            <a:pPr algn="r"/>
            <a:fld id="{862CCBF6-05E5-1A49-99E1-20499ABC9BBD}" type="slidenum">
              <a:rPr lang="ru-RU" smtClean="0"/>
              <a:pPr algn="r"/>
              <a:t>44</a:t>
            </a:fld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32"/>
          </p:nvPr>
        </p:nvPicPr>
        <p:blipFill>
          <a:blip r:embed="rId3"/>
          <a:stretch>
            <a:fillRect/>
          </a:stretch>
        </p:blipFill>
        <p:spPr>
          <a:xfrm>
            <a:off x="9678988" y="2407673"/>
            <a:ext cx="2160587" cy="1377492"/>
          </a:xfrm>
          <a:prstGeom prst="rect">
            <a:avLst/>
          </a:prstGeom>
        </p:spPr>
      </p:pic>
      <p:graphicFrame>
        <p:nvGraphicFramePr>
          <p:cNvPr id="16" name="Объект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2817611"/>
              </p:ext>
            </p:extLst>
          </p:nvPr>
        </p:nvGraphicFramePr>
        <p:xfrm>
          <a:off x="271463" y="1300163"/>
          <a:ext cx="3598862" cy="180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Объект 17"/>
          <p:cNvGraphicFramePr>
            <a:graphicFrameLocks noGrp="1"/>
          </p:cNvGraphicFramePr>
          <p:nvPr>
            <p:ph idx="33"/>
            <p:extLst>
              <p:ext uri="{D42A27DB-BD31-4B8C-83A1-F6EECF244321}">
                <p14:modId xmlns:p14="http://schemas.microsoft.com/office/powerpoint/2010/main" val="2569327611"/>
              </p:ext>
            </p:extLst>
          </p:nvPr>
        </p:nvGraphicFramePr>
        <p:xfrm>
          <a:off x="257175" y="3101975"/>
          <a:ext cx="3600450" cy="1798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Объект 19"/>
          <p:cNvGraphicFramePr>
            <a:graphicFrameLocks noGrp="1"/>
          </p:cNvGraphicFramePr>
          <p:nvPr>
            <p:ph idx="34"/>
          </p:nvPr>
        </p:nvGraphicFramePr>
        <p:xfrm>
          <a:off x="6065838" y="1300163"/>
          <a:ext cx="3600450" cy="180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0" name="Объект 20"/>
          <p:cNvGraphicFramePr>
            <a:graphicFrameLocks noGrp="1"/>
          </p:cNvGraphicFramePr>
          <p:nvPr>
            <p:ph idx="35"/>
          </p:nvPr>
        </p:nvGraphicFramePr>
        <p:xfrm>
          <a:off x="6053138" y="3101975"/>
          <a:ext cx="3598862" cy="1798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5069612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953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554" y="661147"/>
            <a:ext cx="6928598" cy="4619065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algn="ctr"/>
            <a:fld id="{862CCBF6-05E5-1A49-99E1-20499ABC9BBD}" type="slidenum">
              <a:rPr lang="ru-RU" smtClean="0"/>
              <a:pPr algn="ctr"/>
              <a:t>5</a:t>
            </a:fld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5104929"/>
            <a:ext cx="12192000" cy="1143000"/>
          </a:xfrm>
          <a:prstGeom prst="rect">
            <a:avLst/>
          </a:prstGeom>
          <a:solidFill>
            <a:srgbClr val="E02226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bg1"/>
                </a:solidFill>
                <a:latin typeface="Calibri Обычный" charset="0"/>
                <a:cs typeface="Calibri Обычный" charset="0"/>
              </a:rPr>
              <a:t>Основные выводы по исследованию</a:t>
            </a:r>
          </a:p>
        </p:txBody>
      </p:sp>
    </p:spTree>
    <p:extLst>
      <p:ext uri="{BB962C8B-B14F-4D97-AF65-F5344CB8AC3E}">
        <p14:creationId xmlns:p14="http://schemas.microsoft.com/office/powerpoint/2010/main" val="3426077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63046" y="1023935"/>
            <a:ext cx="11652145" cy="5249543"/>
          </a:xfrm>
        </p:spPr>
        <p:txBody>
          <a:bodyPr>
            <a:no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2000" dirty="0"/>
              <a:t>…</a:t>
            </a:r>
          </a:p>
          <a:p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047" y="114605"/>
            <a:ext cx="10630983" cy="900000"/>
          </a:xfrm>
        </p:spPr>
        <p:txBody>
          <a:bodyPr/>
          <a:lstStyle/>
          <a:p>
            <a:r>
              <a:rPr lang="ru-RU" dirty="0"/>
              <a:t>Основные выводы по исследованию (1/5)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CCBF6-05E5-1A49-99E1-20499ABC9BBD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4396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652546"/>
          </a:xfrm>
          <a:prstGeom prst="rect">
            <a:avLst/>
          </a:prstGeom>
          <a:blipFill dpi="0" rotWithShape="1">
            <a:blip r:embed="rId2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5104929"/>
            <a:ext cx="12192000" cy="1143000"/>
          </a:xfrm>
          <a:prstGeom prst="rect">
            <a:avLst/>
          </a:prstGeom>
          <a:solidFill>
            <a:srgbClr val="E02226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bg1"/>
                </a:solidFill>
              </a:rPr>
              <a:t>Рынок светильников в РФ</a:t>
            </a:r>
          </a:p>
        </p:txBody>
      </p:sp>
    </p:spTree>
    <p:extLst>
      <p:ext uri="{BB962C8B-B14F-4D97-AF65-F5344CB8AC3E}">
        <p14:creationId xmlns:p14="http://schemas.microsoft.com/office/powerpoint/2010/main" val="3894675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Grp="1" noChangeAspect="1" noChangeArrowheads="1"/>
          </p:cNvPicPr>
          <p:nvPr>
            <p:ph idx="4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58" y="2187575"/>
            <a:ext cx="7485696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33,2</a:t>
            </a:r>
            <a:r>
              <a:rPr lang="ru-RU" dirty="0"/>
              <a:t> (</a:t>
            </a:r>
            <a:r>
              <a:rPr lang="en-US" dirty="0"/>
              <a:t>63,7</a:t>
            </a:r>
            <a:r>
              <a:rPr lang="ru-RU" dirty="0"/>
              <a:t>%)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18,9</a:t>
            </a:r>
            <a:r>
              <a:rPr lang="ru-RU" dirty="0"/>
              <a:t> (</a:t>
            </a:r>
            <a:r>
              <a:rPr lang="en-US" dirty="0"/>
              <a:t>36,3</a:t>
            </a:r>
            <a:r>
              <a:rPr lang="ru-RU" dirty="0"/>
              <a:t>%)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52,1</a:t>
            </a:r>
            <a:endParaRPr lang="ru-RU" dirty="0"/>
          </a:p>
        </p:txBody>
      </p:sp>
      <p:sp>
        <p:nvSpPr>
          <p:cNvPr id="37" name="Текст 36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ru-RU"/>
              <a:t>Светодиодный</a:t>
            </a:r>
            <a:endParaRPr lang="ru-RU" dirty="0"/>
          </a:p>
        </p:txBody>
      </p:sp>
      <p:sp>
        <p:nvSpPr>
          <p:cNvPr id="38" name="Текст 37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ru-RU"/>
              <a:t>Традиционный</a:t>
            </a:r>
            <a:endParaRPr lang="ru-RU" dirty="0"/>
          </a:p>
        </p:txBody>
      </p:sp>
      <p:sp>
        <p:nvSpPr>
          <p:cNvPr id="39" name="Текст 38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ru-RU"/>
              <a:t>Итого</a:t>
            </a:r>
            <a:endParaRPr lang="ru-RU" dirty="0"/>
          </a:p>
        </p:txBody>
      </p:sp>
      <p:sp>
        <p:nvSpPr>
          <p:cNvPr id="162" name="Объект 161"/>
          <p:cNvSpPr>
            <a:spLocks noGrp="1"/>
          </p:cNvSpPr>
          <p:nvPr>
            <p:ph idx="29"/>
          </p:nvPr>
        </p:nvSpPr>
        <p:spPr>
          <a:xfrm>
            <a:off x="8209683" y="1618307"/>
            <a:ext cx="3715618" cy="4794431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800" dirty="0"/>
              <a:t>В 2018 году объем рынка сократился на 1% в количественном выражении, тогда как в стоимостном выражении рынок вырос на 5%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>
                <a:effectLst/>
              </a:rPr>
              <a:t>Доля светодиодных светильников за 2018 год в объеме рынка выросла на 2,1 п.п. в количественном и на 5,2 п.п. в стоимостных выражении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/>
              <a:t>Объем рынка традиционных светильников в 2018 году продолжил падение из-за массового замещения светодиодными светильниками во всех сегментах применения</a:t>
            </a:r>
          </a:p>
        </p:txBody>
      </p:sp>
      <p:pic>
        <p:nvPicPr>
          <p:cNvPr id="84" name="Объект 83"/>
          <p:cNvPicPr>
            <a:picLocks noGrp="1" noChangeAspect="1"/>
          </p:cNvPicPr>
          <p:nvPr>
            <p:ph idx="30"/>
          </p:nvPr>
        </p:nvPicPr>
        <p:blipFill>
          <a:blip r:embed="rId4"/>
          <a:stretch>
            <a:fillRect/>
          </a:stretch>
        </p:blipFill>
        <p:spPr>
          <a:xfrm>
            <a:off x="3032919" y="4207669"/>
            <a:ext cx="2390775" cy="2095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dirty="0"/>
              <a:t>Объем рынка светильников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CCBF6-05E5-1A49-99E1-20499ABC9BBD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42" name="Текст 41"/>
          <p:cNvSpPr>
            <a:spLocks noGrp="1"/>
          </p:cNvSpPr>
          <p:nvPr>
            <p:ph type="body" sz="quarter" idx="3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54,2 (84,5%)</a:t>
            </a:r>
            <a:endParaRPr lang="ru-RU" dirty="0"/>
          </a:p>
        </p:txBody>
      </p:sp>
      <p:sp>
        <p:nvSpPr>
          <p:cNvPr id="43" name="Текст 42"/>
          <p:cNvSpPr>
            <a:spLocks noGrp="1"/>
          </p:cNvSpPr>
          <p:nvPr>
            <p:ph type="body" sz="quarter" idx="32"/>
          </p:nvPr>
        </p:nvSpPr>
        <p:spPr/>
        <p:txBody>
          <a:bodyPr>
            <a:normAutofit/>
          </a:bodyPr>
          <a:lstStyle/>
          <a:p>
            <a:r>
              <a:rPr lang="en-US" dirty="0"/>
              <a:t>9,9 (15,5%)</a:t>
            </a:r>
            <a:endParaRPr lang="ru-RU" dirty="0"/>
          </a:p>
        </p:txBody>
      </p:sp>
      <p:sp>
        <p:nvSpPr>
          <p:cNvPr id="44" name="Текст 43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/>
              <a:t>64,1</a:t>
            </a:r>
            <a:endParaRPr lang="ru-RU" dirty="0"/>
          </a:p>
        </p:txBody>
      </p:sp>
      <p:sp>
        <p:nvSpPr>
          <p:cNvPr id="66" name="Текст 65"/>
          <p:cNvSpPr>
            <a:spLocks noGrp="1"/>
          </p:cNvSpPr>
          <p:nvPr>
            <p:ph type="body" sz="quarter" idx="34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55,2 (86,6%)</a:t>
            </a:r>
            <a:endParaRPr lang="ru-RU" dirty="0"/>
          </a:p>
        </p:txBody>
      </p:sp>
      <p:sp>
        <p:nvSpPr>
          <p:cNvPr id="68" name="Текст 67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/>
              <a:t>8,5 (13,4%)</a:t>
            </a:r>
            <a:endParaRPr lang="ru-RU" dirty="0"/>
          </a:p>
        </p:txBody>
      </p:sp>
      <p:sp>
        <p:nvSpPr>
          <p:cNvPr id="69" name="Текст 68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dirty="0"/>
              <a:t>63,8</a:t>
            </a:r>
            <a:endParaRPr lang="ru-RU" dirty="0"/>
          </a:p>
        </p:txBody>
      </p:sp>
      <p:sp>
        <p:nvSpPr>
          <p:cNvPr id="70" name="Текст 69"/>
          <p:cNvSpPr>
            <a:spLocks noGrp="1"/>
          </p:cNvSpPr>
          <p:nvPr>
            <p:ph type="body" sz="quarter" idx="37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39,8 (76,6%)</a:t>
            </a:r>
            <a:endParaRPr lang="ru-RU" dirty="0"/>
          </a:p>
        </p:txBody>
      </p:sp>
      <p:sp>
        <p:nvSpPr>
          <p:cNvPr id="71" name="Текст 70"/>
          <p:cNvSpPr>
            <a:spLocks noGrp="1"/>
          </p:cNvSpPr>
          <p:nvPr>
            <p:ph type="body" sz="quarter" idx="38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12,2 (23,4%)</a:t>
            </a:r>
            <a:endParaRPr lang="ru-RU" dirty="0"/>
          </a:p>
        </p:txBody>
      </p:sp>
      <p:sp>
        <p:nvSpPr>
          <p:cNvPr id="72" name="Текст 71"/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52,0</a:t>
            </a:r>
            <a:endParaRPr lang="ru-RU" dirty="0"/>
          </a:p>
        </p:txBody>
      </p:sp>
      <p:sp>
        <p:nvSpPr>
          <p:cNvPr id="73" name="Текст 72"/>
          <p:cNvSpPr>
            <a:spLocks noGrp="1"/>
          </p:cNvSpPr>
          <p:nvPr>
            <p:ph type="body" sz="quarter" idx="40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45,4 (84,0%)</a:t>
            </a:r>
            <a:endParaRPr lang="ru-RU" dirty="0"/>
          </a:p>
        </p:txBody>
      </p:sp>
      <p:sp>
        <p:nvSpPr>
          <p:cNvPr id="74" name="Текст 73"/>
          <p:cNvSpPr>
            <a:spLocks noGrp="1"/>
          </p:cNvSpPr>
          <p:nvPr>
            <p:ph type="body" sz="quarter" idx="41"/>
          </p:nvPr>
        </p:nvSpPr>
        <p:spPr/>
        <p:txBody>
          <a:bodyPr>
            <a:normAutofit/>
          </a:bodyPr>
          <a:lstStyle/>
          <a:p>
            <a:r>
              <a:rPr lang="en-US" dirty="0"/>
              <a:t>8,7 (16,0%)</a:t>
            </a:r>
            <a:endParaRPr lang="ru-RU" dirty="0"/>
          </a:p>
        </p:txBody>
      </p:sp>
      <p:sp>
        <p:nvSpPr>
          <p:cNvPr id="75" name="Текст 74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n-US" dirty="0"/>
              <a:t>54,1</a:t>
            </a:r>
            <a:endParaRPr lang="ru-RU" dirty="0"/>
          </a:p>
        </p:txBody>
      </p:sp>
      <p:sp>
        <p:nvSpPr>
          <p:cNvPr id="76" name="Текст 75"/>
          <p:cNvSpPr>
            <a:spLocks noGrp="1"/>
          </p:cNvSpPr>
          <p:nvPr>
            <p:ph type="body" sz="quarter" idx="43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50,7 (89,2%)</a:t>
            </a:r>
            <a:endParaRPr lang="ru-RU" dirty="0"/>
          </a:p>
        </p:txBody>
      </p:sp>
      <p:sp>
        <p:nvSpPr>
          <p:cNvPr id="77" name="Текст 76"/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r>
              <a:rPr lang="en-US" dirty="0"/>
              <a:t>6,2 (10,8%)</a:t>
            </a:r>
            <a:endParaRPr lang="ru-RU" dirty="0"/>
          </a:p>
        </p:txBody>
      </p:sp>
      <p:sp>
        <p:nvSpPr>
          <p:cNvPr id="78" name="Текст 77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en-US" dirty="0"/>
              <a:t>56,9</a:t>
            </a:r>
            <a:endParaRPr lang="ru-RU" dirty="0"/>
          </a:p>
        </p:txBody>
      </p:sp>
      <p:sp>
        <p:nvSpPr>
          <p:cNvPr id="163" name="Текст 162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ru-RU"/>
              <a:t>млн штук</a:t>
            </a:r>
            <a:endParaRPr lang="ru-RU" dirty="0"/>
          </a:p>
        </p:txBody>
      </p:sp>
      <p:sp>
        <p:nvSpPr>
          <p:cNvPr id="164" name="Текст 163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ru-RU"/>
              <a:t>млрд рублей</a:t>
            </a:r>
            <a:endParaRPr lang="ru-RU" dirty="0"/>
          </a:p>
        </p:txBody>
      </p:sp>
      <p:grpSp>
        <p:nvGrpSpPr>
          <p:cNvPr id="181" name="Группа 180"/>
          <p:cNvGrpSpPr/>
          <p:nvPr/>
        </p:nvGrpSpPr>
        <p:grpSpPr>
          <a:xfrm>
            <a:off x="2202529" y="1499775"/>
            <a:ext cx="742641" cy="732583"/>
            <a:chOff x="1924785" y="1007966"/>
            <a:chExt cx="742641" cy="732583"/>
          </a:xfrm>
          <a:noFill/>
        </p:grpSpPr>
        <p:grpSp>
          <p:nvGrpSpPr>
            <p:cNvPr id="182" name="Группа 181"/>
            <p:cNvGrpSpPr/>
            <p:nvPr/>
          </p:nvGrpSpPr>
          <p:grpSpPr>
            <a:xfrm>
              <a:off x="1958602" y="1007966"/>
              <a:ext cx="679054" cy="732583"/>
              <a:chOff x="1916562" y="1007966"/>
              <a:chExt cx="679054" cy="732583"/>
            </a:xfrm>
            <a:grpFill/>
          </p:grpSpPr>
          <p:sp>
            <p:nvSpPr>
              <p:cNvPr id="185" name="TextBox 184"/>
              <p:cNvSpPr txBox="1"/>
              <p:nvPr/>
            </p:nvSpPr>
            <p:spPr>
              <a:xfrm>
                <a:off x="2131769" y="1007966"/>
                <a:ext cx="309380" cy="169277"/>
              </a:xfrm>
              <a:prstGeom prst="rect">
                <a:avLst/>
              </a:prstGeom>
              <a:grp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100" dirty="0">
                    <a:solidFill>
                      <a:schemeClr val="bg2">
                        <a:lumMod val="50000"/>
                      </a:schemeClr>
                    </a:solidFill>
                  </a:rPr>
                  <a:t>Общ.</a:t>
                </a:r>
              </a:p>
            </p:txBody>
          </p:sp>
          <p:sp>
            <p:nvSpPr>
              <p:cNvPr id="186" name="TextBox 185"/>
              <p:cNvSpPr txBox="1"/>
              <p:nvPr/>
            </p:nvSpPr>
            <p:spPr>
              <a:xfrm>
                <a:off x="2197009" y="1202506"/>
                <a:ext cx="245260" cy="169277"/>
              </a:xfrm>
              <a:prstGeom prst="rect">
                <a:avLst/>
              </a:prstGeom>
              <a:grp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100" dirty="0">
                    <a:solidFill>
                      <a:schemeClr val="accent6">
                        <a:lumMod val="75000"/>
                      </a:schemeClr>
                    </a:solidFill>
                  </a:rPr>
                  <a:t>23%</a:t>
                </a:r>
              </a:p>
            </p:txBody>
          </p:sp>
          <p:sp>
            <p:nvSpPr>
              <p:cNvPr id="187" name="TextBox 186"/>
              <p:cNvSpPr txBox="1"/>
              <p:nvPr/>
            </p:nvSpPr>
            <p:spPr>
              <a:xfrm>
                <a:off x="1916562" y="1376732"/>
                <a:ext cx="323807" cy="169277"/>
              </a:xfrm>
              <a:prstGeom prst="rect">
                <a:avLst/>
              </a:prstGeom>
              <a:grp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100" dirty="0" err="1">
                    <a:solidFill>
                      <a:schemeClr val="bg2">
                        <a:lumMod val="50000"/>
                      </a:schemeClr>
                    </a:solidFill>
                  </a:rPr>
                  <a:t>Трад</a:t>
                </a:r>
                <a:r>
                  <a:rPr lang="ru-RU" sz="1100" dirty="0">
                    <a:solidFill>
                      <a:schemeClr val="bg2">
                        <a:lumMod val="50000"/>
                      </a:schemeClr>
                    </a:solidFill>
                  </a:rPr>
                  <a:t>.</a:t>
                </a:r>
              </a:p>
            </p:txBody>
          </p:sp>
          <p:sp>
            <p:nvSpPr>
              <p:cNvPr id="188" name="TextBox 187"/>
              <p:cNvSpPr txBox="1"/>
              <p:nvPr/>
            </p:nvSpPr>
            <p:spPr>
              <a:xfrm>
                <a:off x="1960782" y="1571272"/>
                <a:ext cx="288541" cy="169277"/>
              </a:xfrm>
              <a:prstGeom prst="rect">
                <a:avLst/>
              </a:prstGeom>
              <a:grp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100" dirty="0">
                    <a:solidFill>
                      <a:srgbClr val="C00000"/>
                    </a:solidFill>
                  </a:rPr>
                  <a:t>-47%</a:t>
                </a:r>
              </a:p>
            </p:txBody>
          </p:sp>
          <p:sp>
            <p:nvSpPr>
              <p:cNvPr id="189" name="TextBox 188"/>
              <p:cNvSpPr txBox="1"/>
              <p:nvPr/>
            </p:nvSpPr>
            <p:spPr>
              <a:xfrm>
                <a:off x="2348176" y="1376732"/>
                <a:ext cx="214802" cy="169277"/>
              </a:xfrm>
              <a:prstGeom prst="rect">
                <a:avLst/>
              </a:prstGeom>
              <a:grp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100" dirty="0">
                    <a:solidFill>
                      <a:schemeClr val="bg2">
                        <a:lumMod val="50000"/>
                      </a:schemeClr>
                    </a:solidFill>
                  </a:rPr>
                  <a:t>LED</a:t>
                </a:r>
                <a:endParaRPr lang="ru-RU" sz="11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90" name="TextBox 189"/>
              <p:cNvSpPr txBox="1"/>
              <p:nvPr/>
            </p:nvSpPr>
            <p:spPr>
              <a:xfrm>
                <a:off x="2350356" y="1571272"/>
                <a:ext cx="245260" cy="169277"/>
              </a:xfrm>
              <a:prstGeom prst="rect">
                <a:avLst/>
              </a:prstGeom>
              <a:grp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100" dirty="0">
                    <a:solidFill>
                      <a:schemeClr val="accent6">
                        <a:lumMod val="75000"/>
                      </a:schemeClr>
                    </a:solidFill>
                  </a:rPr>
                  <a:t>63%</a:t>
                </a:r>
              </a:p>
            </p:txBody>
          </p:sp>
          <p:cxnSp>
            <p:nvCxnSpPr>
              <p:cNvPr id="191" name="Прямая со стрелкой 190"/>
              <p:cNvCxnSpPr/>
              <p:nvPr/>
            </p:nvCxnSpPr>
            <p:spPr>
              <a:xfrm>
                <a:off x="2043679" y="1047869"/>
                <a:ext cx="0" cy="288000"/>
              </a:xfrm>
              <a:prstGeom prst="straightConnector1">
                <a:avLst/>
              </a:prstGeom>
              <a:grpFill/>
              <a:ln w="19050">
                <a:solidFill>
                  <a:schemeClr val="accent6">
                    <a:lumMod val="75000"/>
                  </a:schemeClr>
                </a:solidFill>
                <a:prstDash val="sysDot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3" name="Прямая со стрелкой 182"/>
            <p:cNvCxnSpPr/>
            <p:nvPr/>
          </p:nvCxnSpPr>
          <p:spPr>
            <a:xfrm flipV="1">
              <a:off x="1924785" y="1411550"/>
              <a:ext cx="1" cy="288000"/>
            </a:xfrm>
            <a:prstGeom prst="straightConnector1">
              <a:avLst/>
            </a:prstGeom>
            <a:grpFill/>
            <a:ln w="19050">
              <a:solidFill>
                <a:srgbClr val="C00000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Прямая со стрелкой 183"/>
            <p:cNvCxnSpPr/>
            <p:nvPr/>
          </p:nvCxnSpPr>
          <p:spPr>
            <a:xfrm flipV="1">
              <a:off x="2667425" y="1411550"/>
              <a:ext cx="1" cy="288000"/>
            </a:xfrm>
            <a:prstGeom prst="straightConnector1">
              <a:avLst/>
            </a:prstGeom>
            <a:grpFill/>
            <a:ln w="19050">
              <a:solidFill>
                <a:schemeClr val="accent6">
                  <a:lumMod val="75000"/>
                </a:schemeClr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3" name="Группа 202"/>
          <p:cNvGrpSpPr/>
          <p:nvPr/>
        </p:nvGrpSpPr>
        <p:grpSpPr>
          <a:xfrm>
            <a:off x="6101892" y="1491194"/>
            <a:ext cx="742641" cy="732583"/>
            <a:chOff x="1924785" y="1007966"/>
            <a:chExt cx="742641" cy="732583"/>
          </a:xfrm>
          <a:noFill/>
        </p:grpSpPr>
        <p:grpSp>
          <p:nvGrpSpPr>
            <p:cNvPr id="204" name="Группа 203"/>
            <p:cNvGrpSpPr/>
            <p:nvPr/>
          </p:nvGrpSpPr>
          <p:grpSpPr>
            <a:xfrm>
              <a:off x="1958602" y="1007966"/>
              <a:ext cx="679054" cy="732583"/>
              <a:chOff x="1916562" y="1007966"/>
              <a:chExt cx="679054" cy="732583"/>
            </a:xfrm>
            <a:grpFill/>
          </p:grpSpPr>
          <p:sp>
            <p:nvSpPr>
              <p:cNvPr id="207" name="TextBox 206"/>
              <p:cNvSpPr txBox="1"/>
              <p:nvPr/>
            </p:nvSpPr>
            <p:spPr>
              <a:xfrm>
                <a:off x="2131769" y="1007966"/>
                <a:ext cx="309380" cy="169277"/>
              </a:xfrm>
              <a:prstGeom prst="rect">
                <a:avLst/>
              </a:prstGeom>
              <a:grp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100" dirty="0">
                    <a:solidFill>
                      <a:schemeClr val="bg2">
                        <a:lumMod val="50000"/>
                      </a:schemeClr>
                    </a:solidFill>
                  </a:rPr>
                  <a:t>Общ.</a:t>
                </a:r>
              </a:p>
            </p:txBody>
          </p:sp>
          <p:sp>
            <p:nvSpPr>
              <p:cNvPr id="208" name="TextBox 207"/>
              <p:cNvSpPr txBox="1"/>
              <p:nvPr/>
            </p:nvSpPr>
            <p:spPr>
              <a:xfrm>
                <a:off x="2197009" y="1202506"/>
                <a:ext cx="173124" cy="169277"/>
              </a:xfrm>
              <a:prstGeom prst="rect">
                <a:avLst/>
              </a:prstGeom>
              <a:grp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100" dirty="0">
                    <a:solidFill>
                      <a:schemeClr val="accent6">
                        <a:lumMod val="75000"/>
                      </a:schemeClr>
                    </a:solidFill>
                  </a:rPr>
                  <a:t>4%</a:t>
                </a:r>
              </a:p>
            </p:txBody>
          </p:sp>
          <p:sp>
            <p:nvSpPr>
              <p:cNvPr id="209" name="TextBox 208"/>
              <p:cNvSpPr txBox="1"/>
              <p:nvPr/>
            </p:nvSpPr>
            <p:spPr>
              <a:xfrm>
                <a:off x="1916562" y="1376732"/>
                <a:ext cx="323807" cy="169277"/>
              </a:xfrm>
              <a:prstGeom prst="rect">
                <a:avLst/>
              </a:prstGeom>
              <a:grp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100" dirty="0" err="1">
                    <a:solidFill>
                      <a:schemeClr val="bg2">
                        <a:lumMod val="50000"/>
                      </a:schemeClr>
                    </a:solidFill>
                  </a:rPr>
                  <a:t>Трад</a:t>
                </a:r>
                <a:r>
                  <a:rPr lang="ru-RU" sz="1100" dirty="0">
                    <a:solidFill>
                      <a:schemeClr val="bg2">
                        <a:lumMod val="50000"/>
                      </a:schemeClr>
                    </a:solidFill>
                  </a:rPr>
                  <a:t>.</a:t>
                </a:r>
              </a:p>
            </p:txBody>
          </p:sp>
          <p:sp>
            <p:nvSpPr>
              <p:cNvPr id="210" name="TextBox 209"/>
              <p:cNvSpPr txBox="1"/>
              <p:nvPr/>
            </p:nvSpPr>
            <p:spPr>
              <a:xfrm>
                <a:off x="1960782" y="1571272"/>
                <a:ext cx="288541" cy="169277"/>
              </a:xfrm>
              <a:prstGeom prst="rect">
                <a:avLst/>
              </a:prstGeom>
              <a:grp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100" dirty="0">
                    <a:solidFill>
                      <a:srgbClr val="C00000"/>
                    </a:solidFill>
                  </a:rPr>
                  <a:t>-29%</a:t>
                </a:r>
              </a:p>
            </p:txBody>
          </p:sp>
          <p:sp>
            <p:nvSpPr>
              <p:cNvPr id="211" name="TextBox 210"/>
              <p:cNvSpPr txBox="1"/>
              <p:nvPr/>
            </p:nvSpPr>
            <p:spPr>
              <a:xfrm>
                <a:off x="2348176" y="1376732"/>
                <a:ext cx="214802" cy="169277"/>
              </a:xfrm>
              <a:prstGeom prst="rect">
                <a:avLst/>
              </a:prstGeom>
              <a:grp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100" dirty="0">
                    <a:solidFill>
                      <a:schemeClr val="bg2">
                        <a:lumMod val="50000"/>
                      </a:schemeClr>
                    </a:solidFill>
                  </a:rPr>
                  <a:t>LED</a:t>
                </a:r>
                <a:endParaRPr lang="ru-RU" sz="11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2" name="TextBox 211"/>
              <p:cNvSpPr txBox="1"/>
              <p:nvPr/>
            </p:nvSpPr>
            <p:spPr>
              <a:xfrm>
                <a:off x="2350356" y="1571272"/>
                <a:ext cx="245260" cy="169277"/>
              </a:xfrm>
              <a:prstGeom prst="rect">
                <a:avLst/>
              </a:prstGeom>
              <a:grp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100" dirty="0">
                    <a:solidFill>
                      <a:schemeClr val="accent6">
                        <a:lumMod val="75000"/>
                      </a:schemeClr>
                    </a:solidFill>
                  </a:rPr>
                  <a:t>14%</a:t>
                </a:r>
              </a:p>
            </p:txBody>
          </p:sp>
          <p:cxnSp>
            <p:nvCxnSpPr>
              <p:cNvPr id="213" name="Прямая со стрелкой 212"/>
              <p:cNvCxnSpPr/>
              <p:nvPr/>
            </p:nvCxnSpPr>
            <p:spPr>
              <a:xfrm>
                <a:off x="2043679" y="1047869"/>
                <a:ext cx="0" cy="288000"/>
              </a:xfrm>
              <a:prstGeom prst="straightConnector1">
                <a:avLst/>
              </a:prstGeom>
              <a:grpFill/>
              <a:ln w="19050">
                <a:solidFill>
                  <a:schemeClr val="accent6">
                    <a:lumMod val="75000"/>
                  </a:schemeClr>
                </a:solidFill>
                <a:prstDash val="sysDot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5" name="Прямая со стрелкой 204"/>
            <p:cNvCxnSpPr/>
            <p:nvPr/>
          </p:nvCxnSpPr>
          <p:spPr>
            <a:xfrm flipV="1">
              <a:off x="1924785" y="1411550"/>
              <a:ext cx="1" cy="288000"/>
            </a:xfrm>
            <a:prstGeom prst="straightConnector1">
              <a:avLst/>
            </a:prstGeom>
            <a:grpFill/>
            <a:ln w="19050">
              <a:solidFill>
                <a:srgbClr val="C00000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Прямая со стрелкой 205"/>
            <p:cNvCxnSpPr/>
            <p:nvPr/>
          </p:nvCxnSpPr>
          <p:spPr>
            <a:xfrm flipV="1">
              <a:off x="2667425" y="1411550"/>
              <a:ext cx="1" cy="288000"/>
            </a:xfrm>
            <a:prstGeom prst="straightConnector1">
              <a:avLst/>
            </a:prstGeom>
            <a:grpFill/>
            <a:ln w="19050">
              <a:solidFill>
                <a:schemeClr val="accent6">
                  <a:lumMod val="75000"/>
                </a:schemeClr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5" name="TextBox 214"/>
          <p:cNvSpPr txBox="1"/>
          <p:nvPr/>
        </p:nvSpPr>
        <p:spPr>
          <a:xfrm>
            <a:off x="2134983" y="2262904"/>
            <a:ext cx="8640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64,1 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млн штук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1131811" y="2521347"/>
            <a:ext cx="8640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52,1 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млн штук</a:t>
            </a:r>
          </a:p>
        </p:txBody>
      </p:sp>
      <p:sp>
        <p:nvSpPr>
          <p:cNvPr id="217" name="TextBox 216"/>
          <p:cNvSpPr txBox="1"/>
          <p:nvPr/>
        </p:nvSpPr>
        <p:spPr>
          <a:xfrm>
            <a:off x="3122961" y="2277416"/>
            <a:ext cx="8640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63,8 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млн штук</a:t>
            </a:r>
          </a:p>
        </p:txBody>
      </p:sp>
      <p:sp>
        <p:nvSpPr>
          <p:cNvPr id="218" name="TextBox 217"/>
          <p:cNvSpPr txBox="1"/>
          <p:nvPr/>
        </p:nvSpPr>
        <p:spPr>
          <a:xfrm>
            <a:off x="5037849" y="2277318"/>
            <a:ext cx="9000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52,0 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млрд руб.</a:t>
            </a:r>
          </a:p>
        </p:txBody>
      </p:sp>
      <p:sp>
        <p:nvSpPr>
          <p:cNvPr id="219" name="TextBox 218"/>
          <p:cNvSpPr txBox="1"/>
          <p:nvPr/>
        </p:nvSpPr>
        <p:spPr>
          <a:xfrm>
            <a:off x="6023213" y="2263425"/>
            <a:ext cx="9000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54,1 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млрд руб.</a:t>
            </a:r>
          </a:p>
        </p:txBody>
      </p:sp>
      <p:sp>
        <p:nvSpPr>
          <p:cNvPr id="220" name="TextBox 219"/>
          <p:cNvSpPr txBox="1"/>
          <p:nvPr/>
        </p:nvSpPr>
        <p:spPr>
          <a:xfrm>
            <a:off x="7052997" y="2198085"/>
            <a:ext cx="9000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</a:t>
            </a:r>
            <a:r>
              <a:rPr lang="en-US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,9 </a:t>
            </a:r>
            <a:r>
              <a:rPr lang="ru-RU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млрд руб.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42517" y="3016405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4390" y="2629091"/>
            <a:ext cx="7875169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000" b="1" spc="50" dirty="0">
                <a:ln w="9525" cmpd="sng">
                  <a:solidFill>
                    <a:schemeClr val="bg1">
                      <a:alpha val="10000"/>
                    </a:schemeClr>
                  </a:solidFill>
                  <a:prstDash val="solid"/>
                </a:ln>
                <a:noFill/>
              </a:rPr>
              <a:t>Демонстрационная версия</a:t>
            </a:r>
            <a:endParaRPr lang="ru-RU" sz="5000" b="1" cap="none" spc="50" dirty="0">
              <a:ln w="9525" cmpd="sng">
                <a:solidFill>
                  <a:schemeClr val="bg1">
                    <a:alpha val="10000"/>
                  </a:schemeClr>
                </a:solidFill>
                <a:prstDash val="solid"/>
              </a:ln>
              <a:noFill/>
              <a:effectLst/>
            </a:endParaRPr>
          </a:p>
        </p:txBody>
      </p:sp>
      <p:grpSp>
        <p:nvGrpSpPr>
          <p:cNvPr id="82" name="Группа 81"/>
          <p:cNvGrpSpPr/>
          <p:nvPr/>
        </p:nvGrpSpPr>
        <p:grpSpPr>
          <a:xfrm>
            <a:off x="3215420" y="1481669"/>
            <a:ext cx="742641" cy="732583"/>
            <a:chOff x="1924785" y="1007966"/>
            <a:chExt cx="742641" cy="732583"/>
          </a:xfrm>
          <a:noFill/>
        </p:grpSpPr>
        <p:grpSp>
          <p:nvGrpSpPr>
            <p:cNvPr id="83" name="Группа 82"/>
            <p:cNvGrpSpPr/>
            <p:nvPr/>
          </p:nvGrpSpPr>
          <p:grpSpPr>
            <a:xfrm>
              <a:off x="1958602" y="1007966"/>
              <a:ext cx="646416" cy="732583"/>
              <a:chOff x="1916562" y="1007966"/>
              <a:chExt cx="646416" cy="732583"/>
            </a:xfrm>
            <a:grpFill/>
          </p:grpSpPr>
          <p:sp>
            <p:nvSpPr>
              <p:cNvPr id="87" name="TextBox 86"/>
              <p:cNvSpPr txBox="1"/>
              <p:nvPr/>
            </p:nvSpPr>
            <p:spPr>
              <a:xfrm>
                <a:off x="2131769" y="1007966"/>
                <a:ext cx="309380" cy="169277"/>
              </a:xfrm>
              <a:prstGeom prst="rect">
                <a:avLst/>
              </a:prstGeom>
              <a:grp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100" dirty="0">
                    <a:solidFill>
                      <a:schemeClr val="bg2">
                        <a:lumMod val="50000"/>
                      </a:schemeClr>
                    </a:solidFill>
                  </a:rPr>
                  <a:t>Общ.</a:t>
                </a: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2197009" y="1202506"/>
                <a:ext cx="216406" cy="169277"/>
              </a:xfrm>
              <a:prstGeom prst="rect">
                <a:avLst/>
              </a:prstGeom>
              <a:grp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ru-RU"/>
                </a:defPPr>
                <a:lvl1pPr>
                  <a:defRPr sz="1100">
                    <a:solidFill>
                      <a:srgbClr val="C00000"/>
                    </a:solidFill>
                  </a:defRPr>
                </a:lvl1pPr>
              </a:lstStyle>
              <a:p>
                <a:r>
                  <a:rPr lang="ru-RU" dirty="0"/>
                  <a:t>-1%</a:t>
                </a: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1916562" y="1376732"/>
                <a:ext cx="323807" cy="169277"/>
              </a:xfrm>
              <a:prstGeom prst="rect">
                <a:avLst/>
              </a:prstGeom>
              <a:grp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100" dirty="0" err="1">
                    <a:solidFill>
                      <a:schemeClr val="bg2">
                        <a:lumMod val="50000"/>
                      </a:schemeClr>
                    </a:solidFill>
                  </a:rPr>
                  <a:t>Трад</a:t>
                </a:r>
                <a:r>
                  <a:rPr lang="ru-RU" sz="1100" dirty="0">
                    <a:solidFill>
                      <a:schemeClr val="bg2">
                        <a:lumMod val="50000"/>
                      </a:schemeClr>
                    </a:solidFill>
                  </a:rPr>
                  <a:t>.</a:t>
                </a: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1960782" y="1571272"/>
                <a:ext cx="288541" cy="169277"/>
              </a:xfrm>
              <a:prstGeom prst="rect">
                <a:avLst/>
              </a:prstGeom>
              <a:grp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100" dirty="0">
                    <a:solidFill>
                      <a:srgbClr val="C00000"/>
                    </a:solidFill>
                  </a:rPr>
                  <a:t>-14%</a:t>
                </a: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2348176" y="1376732"/>
                <a:ext cx="214802" cy="169277"/>
              </a:xfrm>
              <a:prstGeom prst="rect">
                <a:avLst/>
              </a:prstGeom>
              <a:grp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100" dirty="0">
                    <a:solidFill>
                      <a:schemeClr val="bg2">
                        <a:lumMod val="50000"/>
                      </a:schemeClr>
                    </a:solidFill>
                  </a:rPr>
                  <a:t>LED</a:t>
                </a:r>
                <a:endParaRPr lang="ru-RU" sz="11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2350356" y="1571272"/>
                <a:ext cx="173124" cy="169277"/>
              </a:xfrm>
              <a:prstGeom prst="rect">
                <a:avLst/>
              </a:prstGeom>
              <a:grp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100" dirty="0">
                    <a:solidFill>
                      <a:schemeClr val="accent6">
                        <a:lumMod val="75000"/>
                      </a:schemeClr>
                    </a:solidFill>
                  </a:rPr>
                  <a:t>2%</a:t>
                </a:r>
              </a:p>
            </p:txBody>
          </p:sp>
        </p:grpSp>
        <p:cxnSp>
          <p:nvCxnSpPr>
            <p:cNvPr id="85" name="Прямая со стрелкой 84"/>
            <p:cNvCxnSpPr/>
            <p:nvPr/>
          </p:nvCxnSpPr>
          <p:spPr>
            <a:xfrm flipV="1">
              <a:off x="1924785" y="1432022"/>
              <a:ext cx="1" cy="288000"/>
            </a:xfrm>
            <a:prstGeom prst="straightConnector1">
              <a:avLst/>
            </a:prstGeom>
            <a:grpFill/>
            <a:ln w="19050">
              <a:solidFill>
                <a:srgbClr val="C00000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 стрелкой 85"/>
            <p:cNvCxnSpPr/>
            <p:nvPr/>
          </p:nvCxnSpPr>
          <p:spPr>
            <a:xfrm flipV="1">
              <a:off x="2667425" y="1411550"/>
              <a:ext cx="1" cy="288000"/>
            </a:xfrm>
            <a:prstGeom prst="straightConnector1">
              <a:avLst/>
            </a:prstGeom>
            <a:grpFill/>
            <a:ln w="19050">
              <a:solidFill>
                <a:schemeClr val="accent6">
                  <a:lumMod val="75000"/>
                </a:schemeClr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Группа 93"/>
          <p:cNvGrpSpPr/>
          <p:nvPr/>
        </p:nvGrpSpPr>
        <p:grpSpPr>
          <a:xfrm>
            <a:off x="7144433" y="1445929"/>
            <a:ext cx="742641" cy="732583"/>
            <a:chOff x="1924785" y="1007966"/>
            <a:chExt cx="742641" cy="732583"/>
          </a:xfrm>
          <a:noFill/>
        </p:grpSpPr>
        <p:grpSp>
          <p:nvGrpSpPr>
            <p:cNvPr id="95" name="Группа 94"/>
            <p:cNvGrpSpPr/>
            <p:nvPr/>
          </p:nvGrpSpPr>
          <p:grpSpPr>
            <a:xfrm>
              <a:off x="1958602" y="1007966"/>
              <a:ext cx="679054" cy="732583"/>
              <a:chOff x="1916562" y="1007966"/>
              <a:chExt cx="679054" cy="732583"/>
            </a:xfrm>
            <a:grpFill/>
          </p:grpSpPr>
          <p:sp>
            <p:nvSpPr>
              <p:cNvPr id="98" name="TextBox 97"/>
              <p:cNvSpPr txBox="1"/>
              <p:nvPr/>
            </p:nvSpPr>
            <p:spPr>
              <a:xfrm>
                <a:off x="2131769" y="1007966"/>
                <a:ext cx="309380" cy="169277"/>
              </a:xfrm>
              <a:prstGeom prst="rect">
                <a:avLst/>
              </a:prstGeom>
              <a:grp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100" dirty="0">
                    <a:solidFill>
                      <a:schemeClr val="bg2">
                        <a:lumMod val="50000"/>
                      </a:schemeClr>
                    </a:solidFill>
                  </a:rPr>
                  <a:t>Общ.</a:t>
                </a: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2197009" y="1202506"/>
                <a:ext cx="173124" cy="169277"/>
              </a:xfrm>
              <a:prstGeom prst="rect">
                <a:avLst/>
              </a:prstGeom>
              <a:grp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100" dirty="0">
                    <a:solidFill>
                      <a:schemeClr val="accent6">
                        <a:lumMod val="75000"/>
                      </a:schemeClr>
                    </a:solidFill>
                  </a:rPr>
                  <a:t>5%</a:t>
                </a: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1916562" y="1376732"/>
                <a:ext cx="323807" cy="169277"/>
              </a:xfrm>
              <a:prstGeom prst="rect">
                <a:avLst/>
              </a:prstGeom>
              <a:grp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100" dirty="0" err="1">
                    <a:solidFill>
                      <a:schemeClr val="bg2">
                        <a:lumMod val="50000"/>
                      </a:schemeClr>
                    </a:solidFill>
                  </a:rPr>
                  <a:t>Трад</a:t>
                </a:r>
                <a:r>
                  <a:rPr lang="ru-RU" sz="1100" dirty="0">
                    <a:solidFill>
                      <a:schemeClr val="bg2">
                        <a:lumMod val="50000"/>
                      </a:schemeClr>
                    </a:solidFill>
                  </a:rPr>
                  <a:t>.</a:t>
                </a: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1960782" y="1571272"/>
                <a:ext cx="288541" cy="169277"/>
              </a:xfrm>
              <a:prstGeom prst="rect">
                <a:avLst/>
              </a:prstGeom>
              <a:grp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100" dirty="0">
                    <a:solidFill>
                      <a:srgbClr val="C00000"/>
                    </a:solidFill>
                  </a:rPr>
                  <a:t>-</a:t>
                </a:r>
                <a:r>
                  <a:rPr lang="en-US" sz="1100" dirty="0">
                    <a:solidFill>
                      <a:srgbClr val="C00000"/>
                    </a:solidFill>
                  </a:rPr>
                  <a:t>2</a:t>
                </a:r>
                <a:r>
                  <a:rPr lang="ru-RU" sz="1100" dirty="0">
                    <a:solidFill>
                      <a:srgbClr val="C00000"/>
                    </a:solidFill>
                  </a:rPr>
                  <a:t>9%</a:t>
                </a: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2348176" y="1376732"/>
                <a:ext cx="214802" cy="169277"/>
              </a:xfrm>
              <a:prstGeom prst="rect">
                <a:avLst/>
              </a:prstGeom>
              <a:grp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100" dirty="0">
                    <a:solidFill>
                      <a:schemeClr val="bg2">
                        <a:lumMod val="50000"/>
                      </a:schemeClr>
                    </a:solidFill>
                  </a:rPr>
                  <a:t>LED</a:t>
                </a:r>
                <a:endParaRPr lang="ru-RU" sz="11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2350356" y="1571272"/>
                <a:ext cx="245260" cy="169277"/>
              </a:xfrm>
              <a:prstGeom prst="rect">
                <a:avLst/>
              </a:prstGeom>
              <a:grp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ru-RU" sz="1100" dirty="0">
                    <a:solidFill>
                      <a:schemeClr val="accent6">
                        <a:lumMod val="75000"/>
                      </a:schemeClr>
                    </a:solidFill>
                  </a:rPr>
                  <a:t>12%</a:t>
                </a:r>
              </a:p>
            </p:txBody>
          </p:sp>
          <p:cxnSp>
            <p:nvCxnSpPr>
              <p:cNvPr id="104" name="Прямая со стрелкой 103"/>
              <p:cNvCxnSpPr/>
              <p:nvPr/>
            </p:nvCxnSpPr>
            <p:spPr>
              <a:xfrm>
                <a:off x="2043679" y="1047869"/>
                <a:ext cx="0" cy="288000"/>
              </a:xfrm>
              <a:prstGeom prst="straightConnector1">
                <a:avLst/>
              </a:prstGeom>
              <a:grpFill/>
              <a:ln w="19050">
                <a:solidFill>
                  <a:schemeClr val="accent6">
                    <a:lumMod val="75000"/>
                  </a:schemeClr>
                </a:solidFill>
                <a:prstDash val="sysDot"/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6" name="Прямая со стрелкой 95"/>
            <p:cNvCxnSpPr/>
            <p:nvPr/>
          </p:nvCxnSpPr>
          <p:spPr>
            <a:xfrm flipV="1">
              <a:off x="1924785" y="1411550"/>
              <a:ext cx="1" cy="288000"/>
            </a:xfrm>
            <a:prstGeom prst="straightConnector1">
              <a:avLst/>
            </a:prstGeom>
            <a:grpFill/>
            <a:ln w="19050">
              <a:solidFill>
                <a:srgbClr val="C00000"/>
              </a:solidFill>
              <a:prstDash val="solid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 стрелкой 96"/>
            <p:cNvCxnSpPr/>
            <p:nvPr/>
          </p:nvCxnSpPr>
          <p:spPr>
            <a:xfrm flipV="1">
              <a:off x="2667425" y="1411550"/>
              <a:ext cx="1" cy="288000"/>
            </a:xfrm>
            <a:prstGeom prst="straightConnector1">
              <a:avLst/>
            </a:prstGeom>
            <a:grpFill/>
            <a:ln w="19050">
              <a:solidFill>
                <a:schemeClr val="accent6">
                  <a:lumMod val="75000"/>
                </a:schemeClr>
              </a:solidFill>
              <a:prstDash val="solid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5" name="Прямая со стрелкой 104"/>
          <p:cNvCxnSpPr/>
          <p:nvPr/>
        </p:nvCxnSpPr>
        <p:spPr>
          <a:xfrm flipV="1">
            <a:off x="3367819" y="1521509"/>
            <a:ext cx="1" cy="288000"/>
          </a:xfrm>
          <a:prstGeom prst="straightConnector1">
            <a:avLst/>
          </a:prstGeom>
          <a:noFill/>
          <a:ln w="19050">
            <a:solidFill>
              <a:srgbClr val="C0000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799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Объект 38"/>
          <p:cNvSpPr>
            <a:spLocks noGrp="1"/>
          </p:cNvSpPr>
          <p:nvPr>
            <p:ph idx="29"/>
          </p:nvPr>
        </p:nvSpPr>
        <p:spPr/>
        <p:txBody>
          <a:bodyPr>
            <a:normAutofit/>
          </a:bodyPr>
          <a:lstStyle/>
          <a:p>
            <a:r>
              <a:rPr lang="ru-RU" dirty="0"/>
              <a:t>В 2018 г. объем рынка светильников … При этом …</a:t>
            </a:r>
          </a:p>
        </p:txBody>
      </p:sp>
      <p:sp>
        <p:nvSpPr>
          <p:cNvPr id="40" name="Объект 39"/>
          <p:cNvSpPr>
            <a:spLocks noGrp="1"/>
          </p:cNvSpPr>
          <p:nvPr>
            <p:ph idx="30"/>
          </p:nvPr>
        </p:nvSpPr>
        <p:spPr/>
        <p:txBody>
          <a:bodyPr>
            <a:normAutofit/>
          </a:bodyPr>
          <a:lstStyle/>
          <a:p>
            <a:r>
              <a:rPr lang="ru-RU" dirty="0"/>
              <a:t>В стоимостном выражении рынок ...</a:t>
            </a:r>
          </a:p>
          <a:p>
            <a:r>
              <a:rPr lang="ru-RU" dirty="0"/>
              <a:t>Основной прирост объема рынка …</a:t>
            </a:r>
          </a:p>
        </p:txBody>
      </p:sp>
      <p:sp>
        <p:nvSpPr>
          <p:cNvPr id="38" name="Заголовок 37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ru-RU" dirty="0"/>
              <a:t>Квартальная структура объема рынка светильников</a:t>
            </a:r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474E8A2A-1BDC-984D-B979-D5EA0BC58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CCBF6-05E5-1A49-99E1-20499ABC9BBD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8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137" y="1379718"/>
            <a:ext cx="11347201" cy="2596969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592970" y="3559732"/>
            <a:ext cx="1265090" cy="200055"/>
            <a:chOff x="563710" y="3976687"/>
            <a:chExt cx="1265090" cy="200055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592534" y="4027585"/>
              <a:ext cx="1207699" cy="995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63710" y="3976687"/>
              <a:ext cx="126509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1" dirty="0">
                  <a:solidFill>
                    <a:schemeClr val="bg1">
                      <a:lumMod val="50000"/>
                    </a:schemeClr>
                  </a:solidFill>
                </a:rPr>
                <a:t>2016</a:t>
              </a:r>
              <a:r>
                <a:rPr lang="ru-RU" sz="700" b="1" dirty="0">
                  <a:solidFill>
                    <a:schemeClr val="bg1">
                      <a:lumMod val="50000"/>
                    </a:schemeClr>
                  </a:solidFill>
                </a:rPr>
                <a:t>             2017             2018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939219" y="3567508"/>
            <a:ext cx="1265090" cy="200055"/>
            <a:chOff x="563710" y="3976687"/>
            <a:chExt cx="1265090" cy="200055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592534" y="4027585"/>
              <a:ext cx="1207699" cy="995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63710" y="3976687"/>
              <a:ext cx="126509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1" dirty="0">
                  <a:solidFill>
                    <a:schemeClr val="bg1">
                      <a:lumMod val="50000"/>
                    </a:schemeClr>
                  </a:solidFill>
                </a:rPr>
                <a:t>2016</a:t>
              </a:r>
              <a:r>
                <a:rPr lang="ru-RU" sz="700" b="1" dirty="0">
                  <a:solidFill>
                    <a:schemeClr val="bg1">
                      <a:lumMod val="50000"/>
                    </a:schemeClr>
                  </a:solidFill>
                </a:rPr>
                <a:t>             2017             2018</a:t>
              </a: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3313224" y="3566293"/>
            <a:ext cx="1265090" cy="200055"/>
            <a:chOff x="563710" y="3976687"/>
            <a:chExt cx="1265090" cy="200055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592534" y="4027585"/>
              <a:ext cx="1207699" cy="995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63710" y="3976687"/>
              <a:ext cx="126509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1" dirty="0">
                  <a:solidFill>
                    <a:schemeClr val="bg1">
                      <a:lumMod val="50000"/>
                    </a:schemeClr>
                  </a:solidFill>
                </a:rPr>
                <a:t>2016</a:t>
              </a:r>
              <a:r>
                <a:rPr lang="ru-RU" sz="700" b="1" dirty="0">
                  <a:solidFill>
                    <a:schemeClr val="bg1">
                      <a:lumMod val="50000"/>
                    </a:schemeClr>
                  </a:solidFill>
                </a:rPr>
                <a:t>             2017             2018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4665284" y="3565078"/>
            <a:ext cx="1265090" cy="200055"/>
            <a:chOff x="563710" y="3976687"/>
            <a:chExt cx="1265090" cy="200055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592534" y="4027585"/>
              <a:ext cx="1207699" cy="995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63710" y="3976687"/>
              <a:ext cx="126509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1" dirty="0">
                  <a:solidFill>
                    <a:schemeClr val="bg1">
                      <a:lumMod val="50000"/>
                    </a:schemeClr>
                  </a:solidFill>
                </a:rPr>
                <a:t>2016</a:t>
              </a:r>
              <a:r>
                <a:rPr lang="ru-RU" sz="700" b="1" dirty="0">
                  <a:solidFill>
                    <a:schemeClr val="bg1">
                      <a:lumMod val="50000"/>
                    </a:schemeClr>
                  </a:solidFill>
                </a:rPr>
                <a:t>             2017             2018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6318552" y="3576851"/>
            <a:ext cx="1265090" cy="200055"/>
            <a:chOff x="563710" y="3976687"/>
            <a:chExt cx="1265090" cy="200055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592534" y="4027585"/>
              <a:ext cx="1207699" cy="995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63710" y="3976687"/>
              <a:ext cx="126509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1" dirty="0">
                  <a:solidFill>
                    <a:schemeClr val="bg1">
                      <a:lumMod val="50000"/>
                    </a:schemeClr>
                  </a:solidFill>
                </a:rPr>
                <a:t>2016</a:t>
              </a:r>
              <a:r>
                <a:rPr lang="ru-RU" sz="700" b="1" dirty="0">
                  <a:solidFill>
                    <a:schemeClr val="bg1">
                      <a:lumMod val="50000"/>
                    </a:schemeClr>
                  </a:solidFill>
                </a:rPr>
                <a:t>             2017             2018</a:t>
              </a: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7663297" y="3575636"/>
            <a:ext cx="1265090" cy="200055"/>
            <a:chOff x="563710" y="3976687"/>
            <a:chExt cx="1265090" cy="200055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592534" y="4027585"/>
              <a:ext cx="1207699" cy="995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63710" y="3976687"/>
              <a:ext cx="126509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1" dirty="0">
                  <a:solidFill>
                    <a:schemeClr val="bg1">
                      <a:lumMod val="50000"/>
                    </a:schemeClr>
                  </a:solidFill>
                </a:rPr>
                <a:t>2016</a:t>
              </a:r>
              <a:r>
                <a:rPr lang="ru-RU" sz="700" b="1" dirty="0">
                  <a:solidFill>
                    <a:schemeClr val="bg1">
                      <a:lumMod val="50000"/>
                    </a:schemeClr>
                  </a:solidFill>
                </a:rPr>
                <a:t>             2017             2018</a:t>
              </a: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9029987" y="3567106"/>
            <a:ext cx="1265090" cy="200055"/>
            <a:chOff x="563710" y="3976687"/>
            <a:chExt cx="1265090" cy="200055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592534" y="4027585"/>
              <a:ext cx="1207699" cy="995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63710" y="3976687"/>
              <a:ext cx="126509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1" dirty="0">
                  <a:solidFill>
                    <a:schemeClr val="bg1">
                      <a:lumMod val="50000"/>
                    </a:schemeClr>
                  </a:solidFill>
                </a:rPr>
                <a:t>2016</a:t>
              </a:r>
              <a:r>
                <a:rPr lang="ru-RU" sz="700" b="1" dirty="0">
                  <a:solidFill>
                    <a:schemeClr val="bg1">
                      <a:lumMod val="50000"/>
                    </a:schemeClr>
                  </a:solidFill>
                </a:rPr>
                <a:t>             2017             2018</a:t>
              </a: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10360102" y="3558576"/>
            <a:ext cx="1265090" cy="200055"/>
            <a:chOff x="563710" y="3976687"/>
            <a:chExt cx="1265090" cy="200055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592534" y="4027585"/>
              <a:ext cx="1207699" cy="995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63710" y="3976687"/>
              <a:ext cx="126509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b="1" dirty="0">
                  <a:solidFill>
                    <a:schemeClr val="bg1">
                      <a:lumMod val="50000"/>
                    </a:schemeClr>
                  </a:solidFill>
                </a:rPr>
                <a:t>2016</a:t>
              </a:r>
              <a:r>
                <a:rPr lang="ru-RU" sz="700" b="1" dirty="0">
                  <a:solidFill>
                    <a:schemeClr val="bg1">
                      <a:lumMod val="50000"/>
                    </a:schemeClr>
                  </a:solidFill>
                </a:rPr>
                <a:t>             2017             2018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23032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BC_wide" id="{E61E758F-CEE9-3D4D-AD7A-33FC28A88971}" vid="{32E1B44A-A2DA-7743-A089-CAC5683194EF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</Template>
  <TotalTime>8493</TotalTime>
  <Words>2501</Words>
  <Application>Microsoft Macintosh PowerPoint</Application>
  <PresentationFormat>Широкоэкранный</PresentationFormat>
  <Paragraphs>788</Paragraphs>
  <Slides>45</Slides>
  <Notes>28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0" baseType="lpstr">
      <vt:lpstr>Arial</vt:lpstr>
      <vt:lpstr>Calibri</vt:lpstr>
      <vt:lpstr>Calibri Обычный</vt:lpstr>
      <vt:lpstr>Calibri Light</vt:lpstr>
      <vt:lpstr>Тема Office</vt:lpstr>
      <vt:lpstr>Исследование рынка профессиональных светильников  РФ в 2018 гг.</vt:lpstr>
      <vt:lpstr>Конфиденциальность</vt:lpstr>
      <vt:lpstr>Цель и задачи исследования</vt:lpstr>
      <vt:lpstr>Терминология</vt:lpstr>
      <vt:lpstr>Презентация PowerPoint</vt:lpstr>
      <vt:lpstr>Основные выводы по исследованию (1/5)</vt:lpstr>
      <vt:lpstr>Презентация PowerPoint</vt:lpstr>
      <vt:lpstr>Объем рынка светильников</vt:lpstr>
      <vt:lpstr>Квартальная структура объема рынка светильников</vt:lpstr>
      <vt:lpstr>Средняя цена светильников</vt:lpstr>
      <vt:lpstr>Объем рынка светодиодных светильников</vt:lpstr>
      <vt:lpstr>Структура рынка светодиодных светильников</vt:lpstr>
      <vt:lpstr>Объем рынка традиционных светильников</vt:lpstr>
      <vt:lpstr>Структура рынка традиционных светильников</vt:lpstr>
      <vt:lpstr>Структура рынка по каналам продаж</vt:lpstr>
      <vt:lpstr>Товарооборот рынка светильников</vt:lpstr>
      <vt:lpstr>Презентация PowerPoint</vt:lpstr>
      <vt:lpstr>Объем производства светильников</vt:lpstr>
      <vt:lpstr>Объем производства светодиодных светильников</vt:lpstr>
      <vt:lpstr>Структура производства светодиодных светильников</vt:lpstr>
      <vt:lpstr>Объем производства традиционных светильников</vt:lpstr>
      <vt:lpstr>Структура производства традиционных светильников</vt:lpstr>
      <vt:lpstr>Презентация PowerPoint</vt:lpstr>
      <vt:lpstr>Объем импорта светильников</vt:lpstr>
      <vt:lpstr>Объем импорта светодиодных светильников</vt:lpstr>
      <vt:lpstr>Структура импорта светодиодных светильников</vt:lpstr>
      <vt:lpstr>Объем импорта традиционных светильников</vt:lpstr>
      <vt:lpstr>Структура импорта традиционных светильников</vt:lpstr>
      <vt:lpstr>Крупнейшие импортеры в 2018 г.</vt:lpstr>
      <vt:lpstr>Страны-экспортеры в 2016-2018 гг.</vt:lpstr>
      <vt:lpstr>Презентация PowerPoint</vt:lpstr>
      <vt:lpstr>Объем экспорта светильников</vt:lpstr>
      <vt:lpstr>Объем экспорта светодиодных светильников</vt:lpstr>
      <vt:lpstr>Структура экспорта светодиодных светильников</vt:lpstr>
      <vt:lpstr>Объем экспорта традиционных светильников</vt:lpstr>
      <vt:lpstr>Структура экспорта традиционных светильников</vt:lpstr>
      <vt:lpstr>Крупнейшие экспортеры в 2018 г.</vt:lpstr>
      <vt:lpstr>Страны-импортеры в 2016-2018 гг.</vt:lpstr>
      <vt:lpstr>Презентация PowerPoint</vt:lpstr>
      <vt:lpstr>Административно-офисное освещение</vt:lpstr>
      <vt:lpstr>Промышленное освещение</vt:lpstr>
      <vt:lpstr>Улично-дорожное освещение</vt:lpstr>
      <vt:lpstr>ЖКХ</vt:lpstr>
      <vt:lpstr>Прожекторы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Исследование рынка профессиональных светильников в РФ в 2018 г.</dc:title>
  <dc:creator>Ирина</dc:creator>
  <dc:description>Индивидуальная копия компании ""</dc:description>
  <cp:lastModifiedBy>Microsoft Office User</cp:lastModifiedBy>
  <cp:revision>624</cp:revision>
  <cp:lastPrinted>2017-04-21T11:27:38Z</cp:lastPrinted>
  <dcterms:created xsi:type="dcterms:W3CDTF">2017-04-10T07:04:22Z</dcterms:created>
  <dcterms:modified xsi:type="dcterms:W3CDTF">2019-07-04T13:40:59Z</dcterms:modified>
</cp:coreProperties>
</file>