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xlsx" ContentType="application/vnd.openxmlformats-officedocument.spreadsheetml.sheet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60" r:id="rId1"/>
    <p:sldMasterId id="2147483668" r:id="rId2"/>
  </p:sldMasterIdLst>
  <p:notesMasterIdLst>
    <p:notesMasterId r:id="rId28"/>
  </p:notesMasterIdLst>
  <p:handoutMasterIdLst>
    <p:handoutMasterId r:id="rId29"/>
  </p:handoutMasterIdLst>
  <p:sldIdLst>
    <p:sldId id="310" r:id="rId3"/>
    <p:sldId id="355" r:id="rId4"/>
    <p:sldId id="374" r:id="rId5"/>
    <p:sldId id="381" r:id="rId6"/>
    <p:sldId id="384" r:id="rId7"/>
    <p:sldId id="375" r:id="rId8"/>
    <p:sldId id="378" r:id="rId9"/>
    <p:sldId id="357" r:id="rId10"/>
    <p:sldId id="358" r:id="rId11"/>
    <p:sldId id="359" r:id="rId12"/>
    <p:sldId id="382" r:id="rId13"/>
    <p:sldId id="361" r:id="rId14"/>
    <p:sldId id="362" r:id="rId15"/>
    <p:sldId id="377" r:id="rId16"/>
    <p:sldId id="371" r:id="rId17"/>
    <p:sldId id="372" r:id="rId18"/>
    <p:sldId id="373" r:id="rId19"/>
    <p:sldId id="363" r:id="rId20"/>
    <p:sldId id="364" r:id="rId21"/>
    <p:sldId id="365" r:id="rId22"/>
    <p:sldId id="367" r:id="rId23"/>
    <p:sldId id="370" r:id="rId24"/>
    <p:sldId id="376" r:id="rId25"/>
    <p:sldId id="379" r:id="rId26"/>
    <p:sldId id="380" r:id="rId27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29E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E8034E78-7F5D-4C2E-B375-FC64B27BC917}" styleName="Темный стиль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125E5076-3810-47DD-B79F-674D7AD40C01}" styleName="Темный стиль 1 - акцент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69CF1AB2-1976-4502-BF36-3FF5EA218861}" styleName="Средний стиль 4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439" autoAdjust="0"/>
    <p:restoredTop sz="90747" autoAdjust="0"/>
  </p:normalViewPr>
  <p:slideViewPr>
    <p:cSldViewPr snapToGrid="0" snapToObjects="1">
      <p:cViewPr>
        <p:scale>
          <a:sx n="60" d="100"/>
          <a:sy n="60" d="100"/>
        </p:scale>
        <p:origin x="-1744" y="-7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8.xml"/><Relationship Id="rId21" Type="http://schemas.openxmlformats.org/officeDocument/2006/relationships/slide" Target="slides/slide19.xml"/><Relationship Id="rId22" Type="http://schemas.openxmlformats.org/officeDocument/2006/relationships/slide" Target="slides/slide20.xml"/><Relationship Id="rId23" Type="http://schemas.openxmlformats.org/officeDocument/2006/relationships/slide" Target="slides/slide21.xml"/><Relationship Id="rId24" Type="http://schemas.openxmlformats.org/officeDocument/2006/relationships/slide" Target="slides/slide22.xml"/><Relationship Id="rId25" Type="http://schemas.openxmlformats.org/officeDocument/2006/relationships/slide" Target="slides/slide23.xml"/><Relationship Id="rId26" Type="http://schemas.openxmlformats.org/officeDocument/2006/relationships/slide" Target="slides/slide24.xml"/><Relationship Id="rId27" Type="http://schemas.openxmlformats.org/officeDocument/2006/relationships/slide" Target="slides/slide25.xml"/><Relationship Id="rId28" Type="http://schemas.openxmlformats.org/officeDocument/2006/relationships/notesMaster" Target="notesMasters/notesMaster1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30" Type="http://schemas.openxmlformats.org/officeDocument/2006/relationships/printerSettings" Target="printerSettings/printerSettings1.bin"/><Relationship Id="rId31" Type="http://schemas.openxmlformats.org/officeDocument/2006/relationships/presProps" Target="presProps.xml"/><Relationship Id="rId32" Type="http://schemas.openxmlformats.org/officeDocument/2006/relationships/viewProps" Target="viewProps.xml"/><Relationship Id="rId9" Type="http://schemas.openxmlformats.org/officeDocument/2006/relationships/slide" Target="slides/slide7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33" Type="http://schemas.openxmlformats.org/officeDocument/2006/relationships/theme" Target="theme/theme1.xml"/><Relationship Id="rId34" Type="http://schemas.openxmlformats.org/officeDocument/2006/relationships/tableStyles" Target="tableStyles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slide" Target="slides/slide12.xml"/><Relationship Id="rId15" Type="http://schemas.openxmlformats.org/officeDocument/2006/relationships/slide" Target="slides/slide13.xml"/><Relationship Id="rId16" Type="http://schemas.openxmlformats.org/officeDocument/2006/relationships/slide" Target="slides/slide14.xml"/><Relationship Id="rId17" Type="http://schemas.openxmlformats.org/officeDocument/2006/relationships/slide" Target="slides/slide15.xml"/><Relationship Id="rId18" Type="http://schemas.openxmlformats.org/officeDocument/2006/relationships/slide" Target="slides/slide16.xml"/><Relationship Id="rId19" Type="http://schemas.openxmlformats.org/officeDocument/2006/relationships/slide" Target="slides/slide17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Irina\LBC\20.%20&#1055;&#1088;&#1086;&#1075;&#1085;&#1086;&#1079;\&#1056;&#1099;&#1085;&#1086;&#1082;%20&#1083;&#1072;&#1084;&#1087;_&#1089;&#1074;&#1077;&#1090;&#1080;&#1083;&#1100;&#1085;&#1080;&#1082;&#1086;&#1074;_2008-2020_5_&#1085;&#1072;&#1094;&#1076;&#1086;&#1082;&#1083;&#1072;&#1076;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Irina\LBC\20.%20&#1055;&#1088;&#1086;&#1075;&#1085;&#1086;&#1079;\&#1056;&#1099;&#1085;&#1086;&#1082;%20&#1083;&#1072;&#1084;&#1087;_&#1089;&#1074;&#1077;&#1090;&#1080;&#1083;&#1100;&#1085;&#1080;&#1082;&#1086;&#1074;_2008-2020_5_&#1085;&#1072;&#1094;&#1076;&#1086;&#1082;&#1083;&#1072;&#1076;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Светодиодные лампы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Лист1!$A$2:$A$4</c:f>
              <c:numCache>
                <c:formatCode>General</c:formatCode>
                <c:ptCount val="3"/>
                <c:pt idx="0">
                  <c:v>2011.0</c:v>
                </c:pt>
                <c:pt idx="1">
                  <c:v>2012.0</c:v>
                </c:pt>
                <c:pt idx="2">
                  <c:v>2013.0</c:v>
                </c:pt>
              </c:numCache>
            </c:numRef>
          </c:cat>
          <c:val>
            <c:numRef>
              <c:f>Лист1!$B$2:$B$4</c:f>
              <c:numCache>
                <c:formatCode>0.0%</c:formatCode>
                <c:ptCount val="3"/>
                <c:pt idx="0">
                  <c:v>0.015681233933162</c:v>
                </c:pt>
                <c:pt idx="1">
                  <c:v>0.0261372204071375</c:v>
                </c:pt>
                <c:pt idx="2">
                  <c:v>0.0670906596832523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Традиционные лампы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Лист1!$A$2:$A$4</c:f>
              <c:numCache>
                <c:formatCode>General</c:formatCode>
                <c:ptCount val="3"/>
                <c:pt idx="0">
                  <c:v>2011.0</c:v>
                </c:pt>
                <c:pt idx="1">
                  <c:v>2012.0</c:v>
                </c:pt>
                <c:pt idx="2">
                  <c:v>2013.0</c:v>
                </c:pt>
              </c:numCache>
            </c:numRef>
          </c:cat>
          <c:val>
            <c:numRef>
              <c:f>Лист1!$C$2:$C$4</c:f>
              <c:numCache>
                <c:formatCode>0.0%</c:formatCode>
                <c:ptCount val="3"/>
                <c:pt idx="0">
                  <c:v>0.984318766066838</c:v>
                </c:pt>
                <c:pt idx="1">
                  <c:v>0.973862779592862</c:v>
                </c:pt>
                <c:pt idx="2">
                  <c:v>0.932909340316748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-2147193224"/>
        <c:axId val="-2147190184"/>
      </c:barChart>
      <c:catAx>
        <c:axId val="-214719322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-2147190184"/>
        <c:crosses val="autoZero"/>
        <c:auto val="1"/>
        <c:lblAlgn val="ctr"/>
        <c:lblOffset val="100"/>
        <c:noMultiLvlLbl val="0"/>
      </c:catAx>
      <c:valAx>
        <c:axId val="-2147190184"/>
        <c:scaling>
          <c:orientation val="minMax"/>
        </c:scaling>
        <c:delete val="0"/>
        <c:axPos val="l"/>
        <c:numFmt formatCode="0%" sourceLinked="1"/>
        <c:majorTickMark val="out"/>
        <c:minorTickMark val="none"/>
        <c:tickLblPos val="nextTo"/>
        <c:crossAx val="-2147193224"/>
        <c:crosses val="autoZero"/>
        <c:crossBetween val="between"/>
      </c:valAx>
    </c:plotArea>
    <c:legend>
      <c:legendPos val="t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'Lamps нацдоклад'!$A$14</c:f>
              <c:strCache>
                <c:ptCount val="1"/>
                <c:pt idx="0">
                  <c:v>светодиодные лампы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('Lamps нацдоклад'!$D$1;'Lamps нацдоклад'!$K$1)</c:f>
              <c:numCache>
                <c:formatCode>General</c:formatCode>
                <c:ptCount val="2"/>
                <c:pt idx="0">
                  <c:v>2013.0</c:v>
                </c:pt>
                <c:pt idx="1">
                  <c:v>2020.0</c:v>
                </c:pt>
              </c:numCache>
            </c:numRef>
          </c:cat>
          <c:val>
            <c:numRef>
              <c:f>('Lamps нацдоклад'!$D$14;'Lamps нацдоклад'!$K$14)</c:f>
              <c:numCache>
                <c:formatCode>0.0%</c:formatCode>
                <c:ptCount val="2"/>
                <c:pt idx="0">
                  <c:v>0.0671734795613161</c:v>
                </c:pt>
                <c:pt idx="1">
                  <c:v>0.781103441398561</c:v>
                </c:pt>
              </c:numCache>
            </c:numRef>
          </c:val>
        </c:ser>
        <c:ser>
          <c:idx val="1"/>
          <c:order val="1"/>
          <c:tx>
            <c:strRef>
              <c:f>'Lamps нацдоклад'!$A$15</c:f>
              <c:strCache>
                <c:ptCount val="1"/>
                <c:pt idx="0">
                  <c:v>традиционные лампы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('Lamps нацдоклад'!$D$1;'Lamps нацдоклад'!$K$1)</c:f>
              <c:numCache>
                <c:formatCode>General</c:formatCode>
                <c:ptCount val="2"/>
                <c:pt idx="0">
                  <c:v>2013.0</c:v>
                </c:pt>
                <c:pt idx="1">
                  <c:v>2020.0</c:v>
                </c:pt>
              </c:numCache>
            </c:numRef>
          </c:cat>
          <c:val>
            <c:numRef>
              <c:f>('Lamps нацдоклад'!$D$15;'Lamps нацдоклад'!$K$15)</c:f>
              <c:numCache>
                <c:formatCode>0.0%</c:formatCode>
                <c:ptCount val="2"/>
                <c:pt idx="0">
                  <c:v>0.932826520438684</c:v>
                </c:pt>
                <c:pt idx="1">
                  <c:v>0.21889655860144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-2146709144"/>
        <c:axId val="2094807080"/>
      </c:barChart>
      <c:catAx>
        <c:axId val="-214670914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2094807080"/>
        <c:crosses val="autoZero"/>
        <c:auto val="1"/>
        <c:lblAlgn val="ctr"/>
        <c:lblOffset val="100"/>
        <c:noMultiLvlLbl val="0"/>
      </c:catAx>
      <c:valAx>
        <c:axId val="2094807080"/>
        <c:scaling>
          <c:orientation val="minMax"/>
        </c:scaling>
        <c:delete val="0"/>
        <c:axPos val="l"/>
        <c:numFmt formatCode="0%" sourceLinked="1"/>
        <c:majorTickMark val="out"/>
        <c:minorTickMark val="none"/>
        <c:tickLblPos val="nextTo"/>
        <c:crossAx val="-2146709144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txPr>
    <a:bodyPr/>
    <a:lstStyle/>
    <a:p>
      <a:pPr>
        <a:defRPr sz="1600"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'Lums Нацдоклад'!$B$18</c:f>
              <c:strCache>
                <c:ptCount val="1"/>
                <c:pt idx="0">
                  <c:v>светодиодные ОП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('Lums Нацдоклад'!$E$1;'Lums Нацдоклад'!$L$1)</c:f>
              <c:numCache>
                <c:formatCode>#,##0</c:formatCode>
                <c:ptCount val="2"/>
                <c:pt idx="0">
                  <c:v>2013.0</c:v>
                </c:pt>
                <c:pt idx="1">
                  <c:v>2020.0</c:v>
                </c:pt>
              </c:numCache>
            </c:numRef>
          </c:cat>
          <c:val>
            <c:numRef>
              <c:f>('Lums Нацдоклад'!$E$18;'Lums Нацдоклад'!$L$18)</c:f>
              <c:numCache>
                <c:formatCode>0.0%</c:formatCode>
                <c:ptCount val="2"/>
                <c:pt idx="0">
                  <c:v>0.19882804006395</c:v>
                </c:pt>
                <c:pt idx="1">
                  <c:v>0.782091912932251</c:v>
                </c:pt>
              </c:numCache>
            </c:numRef>
          </c:val>
        </c:ser>
        <c:ser>
          <c:idx val="1"/>
          <c:order val="1"/>
          <c:tx>
            <c:strRef>
              <c:f>'Lums Нацдоклад'!$B$19</c:f>
              <c:strCache>
                <c:ptCount val="1"/>
                <c:pt idx="0">
                  <c:v>традиционные ОП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('Lums Нацдоклад'!$E$1;'Lums Нацдоклад'!$L$1)</c:f>
              <c:numCache>
                <c:formatCode>#,##0</c:formatCode>
                <c:ptCount val="2"/>
                <c:pt idx="0">
                  <c:v>2013.0</c:v>
                </c:pt>
                <c:pt idx="1">
                  <c:v>2020.0</c:v>
                </c:pt>
              </c:numCache>
            </c:numRef>
          </c:cat>
          <c:val>
            <c:numRef>
              <c:f>('Lums Нацдоклад'!$E$19;'Lums Нацдоклад'!$L$19)</c:f>
              <c:numCache>
                <c:formatCode>0.0%</c:formatCode>
                <c:ptCount val="2"/>
                <c:pt idx="0">
                  <c:v>0.801171959936049</c:v>
                </c:pt>
                <c:pt idx="1">
                  <c:v>0.217908087067749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120635624"/>
        <c:axId val="2094769208"/>
      </c:barChart>
      <c:catAx>
        <c:axId val="2120635624"/>
        <c:scaling>
          <c:orientation val="minMax"/>
        </c:scaling>
        <c:delete val="0"/>
        <c:axPos val="b"/>
        <c:numFmt formatCode="#,##0" sourceLinked="1"/>
        <c:majorTickMark val="out"/>
        <c:minorTickMark val="none"/>
        <c:tickLblPos val="nextTo"/>
        <c:crossAx val="2094769208"/>
        <c:crosses val="autoZero"/>
        <c:auto val="1"/>
        <c:lblAlgn val="ctr"/>
        <c:lblOffset val="100"/>
        <c:noMultiLvlLbl val="0"/>
      </c:catAx>
      <c:valAx>
        <c:axId val="2094769208"/>
        <c:scaling>
          <c:orientation val="minMax"/>
        </c:scaling>
        <c:delete val="0"/>
        <c:axPos val="l"/>
        <c:numFmt formatCode="0%" sourceLinked="1"/>
        <c:majorTickMark val="out"/>
        <c:minorTickMark val="none"/>
        <c:tickLblPos val="nextTo"/>
        <c:crossAx val="2120635624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txPr>
    <a:bodyPr/>
    <a:lstStyle/>
    <a:p>
      <a:pPr>
        <a:defRPr sz="1600"/>
      </a:pPr>
      <a:endParaRPr lang="en-US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8E5E8748-38C2-9446-9354-CB0C8E4F20FD}" type="datetimeFigureOut">
              <a:rPr lang="en-US"/>
              <a:pPr>
                <a:defRPr/>
              </a:pPr>
              <a:t>12.02.15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2A95AFE6-DD51-A54D-8BBE-43246AAC8D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69383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5209D229-979C-5A43-BCF2-D2CFE241002D}" type="datetimeFigureOut">
              <a:rPr lang="en-US"/>
              <a:pPr>
                <a:defRPr/>
              </a:pPr>
              <a:t>12.02.15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868A88FA-8A05-FD45-9171-95FB76357B2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979457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В странах Европы доля проникновения СД ламп около 30%.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68A88FA-8A05-FD45-9171-95FB76357B27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76473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В Европе доля СД светильников составляет около</a:t>
            </a:r>
            <a:r>
              <a:rPr lang="ru-RU" baseline="0" dirty="0" smtClean="0"/>
              <a:t> 30% (отставание на 50%)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68A88FA-8A05-FD45-9171-95FB76357B27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38019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1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11"/>
          <p:cNvSpPr/>
          <p:nvPr/>
        </p:nvSpPr>
        <p:spPr>
          <a:xfrm>
            <a:off x="0" y="2636912"/>
            <a:ext cx="6767736" cy="2088232"/>
          </a:xfrm>
          <a:prstGeom prst="rect">
            <a:avLst/>
          </a:prstGeom>
          <a:solidFill>
            <a:srgbClr val="FF0000"/>
          </a:solidFill>
          <a:effectLst>
            <a:outerShdw blurRad="139700" dist="101600" dir="21540000" rotWithShape="0">
              <a:srgbClr val="000000">
                <a:alpha val="35000"/>
              </a:srgb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5" name="Прямоугольник 10"/>
          <p:cNvSpPr/>
          <p:nvPr/>
        </p:nvSpPr>
        <p:spPr>
          <a:xfrm>
            <a:off x="6804025" y="2636838"/>
            <a:ext cx="2339975" cy="2087562"/>
          </a:xfrm>
          <a:prstGeom prst="rect">
            <a:avLst/>
          </a:prstGeom>
          <a:solidFill>
            <a:schemeClr val="bg1">
              <a:lumMod val="95000"/>
              <a:alpha val="8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6" name="Picture 3" descr="D:\Елена\Light Business Consulting\презентация\расчлененка\logo2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950" y="2636838"/>
            <a:ext cx="1800225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10" descr="полоса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70675"/>
            <a:ext cx="9144000" cy="198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280" y="4914426"/>
            <a:ext cx="6455920" cy="660764"/>
          </a:xfrm>
          <a:ln>
            <a:noFill/>
          </a:ln>
        </p:spPr>
        <p:txBody>
          <a:bodyPr>
            <a:normAutofit/>
          </a:bodyPr>
          <a:lstStyle>
            <a:lvl1pPr marL="0" indent="0" algn="l">
              <a:buNone/>
              <a:defRPr sz="3200">
                <a:solidFill>
                  <a:schemeClr val="tx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280" y="2770539"/>
            <a:ext cx="6455920" cy="1617342"/>
          </a:xfrm>
        </p:spPr>
        <p:txBody>
          <a:bodyPr>
            <a:normAutofit/>
          </a:bodyPr>
          <a:lstStyle>
            <a:lvl1pPr algn="r">
              <a:defRPr sz="4400" baseline="0">
                <a:solidFill>
                  <a:schemeClr val="bg1"/>
                </a:solidFill>
              </a:defRPr>
            </a:lvl1pPr>
          </a:lstStyle>
          <a:p>
            <a:r>
              <a:rPr lang="ru-RU" smtClean="0"/>
              <a:t>Click to edit Master title style</a:t>
            </a:r>
            <a:endParaRPr lang="en-US" dirty="0"/>
          </a:p>
        </p:txBody>
      </p:sp>
      <p:sp>
        <p:nvSpPr>
          <p:cNvPr id="8" name="TextBox 7"/>
          <p:cNvSpPr txBox="1"/>
          <p:nvPr userDrawn="1"/>
        </p:nvSpPr>
        <p:spPr>
          <a:xfrm>
            <a:off x="7206615" y="6616177"/>
            <a:ext cx="2235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bg1"/>
                </a:solidFill>
              </a:rPr>
              <a:t>.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9" name="TextBox 8"/>
          <p:cNvSpPr txBox="1"/>
          <p:nvPr userDrawn="1"/>
        </p:nvSpPr>
        <p:spPr>
          <a:xfrm>
            <a:off x="8172619" y="6619762"/>
            <a:ext cx="2235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bg1"/>
                </a:solidFill>
              </a:rPr>
              <a:t>.</a:t>
            </a:r>
            <a:endParaRPr lang="en-US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88236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D:\Елена\Light Business Consulting\презентация\расчлененка\logo2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3738" y="1619250"/>
            <a:ext cx="2951162" cy="3122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667017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Customs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05F63D-D913-7D43-9DD9-05C627E86108}" type="datetime1">
              <a:rPr lang="ru-RU"/>
              <a:pPr>
                <a:defRPr/>
              </a:pPr>
              <a:t>12.02.15</a:t>
            </a:fld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06DD0B-1E59-C34E-BE64-5383BCB92E2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7206615" y="6616177"/>
            <a:ext cx="2235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bg1"/>
                </a:solidFill>
              </a:rPr>
              <a:t>.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8" name="TextBox 7"/>
          <p:cNvSpPr txBox="1"/>
          <p:nvPr userDrawn="1"/>
        </p:nvSpPr>
        <p:spPr>
          <a:xfrm>
            <a:off x="8172619" y="6619762"/>
            <a:ext cx="2235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bg1"/>
                </a:solidFill>
              </a:rPr>
              <a:t>.</a:t>
            </a:r>
            <a:endParaRPr lang="en-US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86897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TUI Travel PLC | Group Marketing | </a:t>
            </a:r>
            <a:fld id="{5BFB082C-070B-4B4D-A877-A5BFB28226DA}" type="datetime1">
              <a:rPr lang="en-GB"/>
              <a:pPr/>
              <a:t>12.02.15</a:t>
            </a:fld>
            <a:r>
              <a:rPr lang="en-GB"/>
              <a:t>|  Page </a:t>
            </a:r>
            <a:fld id="{A4F137AD-43F9-4ACF-BA39-1285907EFBF8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5" name="Дата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AF5024-256B-4C27-9B63-2F79251CF5E0}" type="slidenum">
              <a:rPr lang="de-DE"/>
              <a:pPr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03074187"/>
      </p:ext>
    </p:extLst>
  </p:cSld>
  <p:clrMapOvr>
    <a:masterClrMapping/>
  </p:clrMapOvr>
  <p:transition xmlns:p14="http://schemas.microsoft.com/office/powerpoint/2010/main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4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4" Type="http://schemas.openxmlformats.org/officeDocument/2006/relationships/image" Target="../media/image1.jpeg"/><Relationship Id="rId5" Type="http://schemas.openxmlformats.org/officeDocument/2006/relationships/image" Target="../media/image2.png"/><Relationship Id="rId1" Type="http://schemas.openxmlformats.org/officeDocument/2006/relationships/slideLayout" Target="../slideLayouts/slideLayout3.xml"/><Relationship Id="rId2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Click to edit Master title style</a:t>
            </a:r>
            <a:endParaRPr lang="en-US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93F96B7A-850B-7C46-8D68-C6DCE4A90EA4}" type="datetime1">
              <a:rPr lang="ru-RU"/>
              <a:pPr>
                <a:defRPr/>
              </a:pPr>
              <a:t>12.02.15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Customs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EF7D45B3-BCAA-F94F-BED1-428381538A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031" name="Picture 6" descr="полоса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70675"/>
            <a:ext cx="9144000" cy="198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7206615" y="6616177"/>
            <a:ext cx="2235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bg1"/>
                </a:solidFill>
              </a:rPr>
              <a:t>.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8172619" y="6619762"/>
            <a:ext cx="2235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bg1"/>
                </a:solidFill>
              </a:rPr>
              <a:t>.</a:t>
            </a:r>
            <a:endParaRPr lang="en-US" sz="1200" dirty="0">
              <a:solidFill>
                <a:schemeClr val="bg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</p:sldLayoutIdLst>
  <p:hf hdr="0"/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2052" name="Picture 6" descr="полоса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70675"/>
            <a:ext cx="9144000" cy="198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575425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Customs</a:t>
            </a:r>
            <a:endParaRPr lang="en-US" dirty="0"/>
          </a:p>
        </p:txBody>
      </p:sp>
      <p:pic>
        <p:nvPicPr>
          <p:cNvPr id="2054" name="Picture 3" descr="D:\Елена\Light Business Consulting\презентация\расчлененка\logo2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35925" y="-158750"/>
            <a:ext cx="1027113" cy="1087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57542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7D3EFB4F-0291-8D46-9AB2-C1CAA9340C27}" type="datetime1">
              <a:rPr lang="ru-RU"/>
              <a:pPr>
                <a:defRPr/>
              </a:pPr>
              <a:t>12.02.15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5163" y="657542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D421AD9E-5277-1741-9230-015EBC15B80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7206615" y="6616177"/>
            <a:ext cx="2235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bg1"/>
                </a:solidFill>
              </a:rPr>
              <a:t>.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172619" y="6619762"/>
            <a:ext cx="2235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bg1"/>
                </a:solidFill>
              </a:rPr>
              <a:t>.</a:t>
            </a:r>
            <a:endParaRPr lang="en-US" sz="1200" dirty="0">
              <a:solidFill>
                <a:schemeClr val="bg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7" r:id="rId2"/>
  </p:sldLayoutIdLst>
  <p:hf hdr="0"/>
  <p:txStyles>
    <p:titleStyle>
      <a:lvl1pPr algn="ctr" defTabSz="457200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2pPr>
      <a:lvl3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3pPr>
      <a:lvl4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4pPr>
      <a:lvl5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6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7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chart" Target="../charts/chart2.xml"/><Relationship Id="rId3" Type="http://schemas.openxmlformats.org/officeDocument/2006/relationships/chart" Target="../charts/char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.xml"/><Relationship Id="rId3" Type="http://schemas.openxmlformats.org/officeDocument/2006/relationships/chart" Target="../charts/char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2"/>
          <p:cNvSpPr>
            <a:spLocks noGrp="1"/>
          </p:cNvSpPr>
          <p:nvPr>
            <p:ph type="ctrTitle"/>
          </p:nvPr>
        </p:nvSpPr>
        <p:spPr>
          <a:xfrm>
            <a:off x="96838" y="2770188"/>
            <a:ext cx="6456362" cy="1617662"/>
          </a:xfrm>
        </p:spPr>
        <p:txBody>
          <a:bodyPr>
            <a:noAutofit/>
          </a:bodyPr>
          <a:lstStyle/>
          <a:p>
            <a:pPr algn="l"/>
            <a:r>
              <a:rPr lang="ru-RU" sz="3200" dirty="0"/>
              <a:t>Национальный доклад о состоянии российского рынка светотехнической </a:t>
            </a:r>
            <a:r>
              <a:rPr lang="ru-RU" sz="3200" dirty="0" smtClean="0"/>
              <a:t>продукции </a:t>
            </a:r>
            <a:br>
              <a:rPr lang="ru-RU" sz="3200" dirty="0" smtClean="0"/>
            </a:br>
            <a:r>
              <a:rPr lang="ru-RU" sz="3200" dirty="0" smtClean="0"/>
              <a:t>в 2011-2013 гг.</a:t>
            </a:r>
            <a:endParaRPr lang="ru-RU" sz="32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Основные выводы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828332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dirty="0" smtClean="0"/>
              <a:t>Локальное производство ламп в 2011-2013 гг.</a:t>
            </a:r>
            <a:endParaRPr lang="ru-RU" sz="3200" dirty="0"/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03748487"/>
              </p:ext>
            </p:extLst>
          </p:nvPr>
        </p:nvGraphicFramePr>
        <p:xfrm>
          <a:off x="252248" y="1471546"/>
          <a:ext cx="3382053" cy="362070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71144"/>
                <a:gridCol w="570303"/>
                <a:gridCol w="570303"/>
                <a:gridCol w="570303"/>
              </a:tblGrid>
              <a:tr h="32915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1200" dirty="0">
                          <a:effectLst/>
                        </a:rPr>
                        <a:t>Тип ламп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1200" dirty="0">
                          <a:effectLst/>
                        </a:rPr>
                        <a:t>2011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1200" dirty="0">
                          <a:effectLst/>
                        </a:rPr>
                        <a:t>2012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1200">
                          <a:effectLst/>
                        </a:rPr>
                        <a:t>2013</a:t>
                      </a:r>
                      <a:endParaRPr lang="ru-RU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2915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1200">
                          <a:effectLst/>
                        </a:rPr>
                        <a:t>Накаливания</a:t>
                      </a:r>
                      <a:endParaRPr lang="ru-RU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1200" dirty="0">
                          <a:effectLst/>
                        </a:rPr>
                        <a:t>382,3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1200" dirty="0">
                          <a:effectLst/>
                        </a:rPr>
                        <a:t>307,7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1200">
                          <a:effectLst/>
                        </a:rPr>
                        <a:t>258,2</a:t>
                      </a:r>
                      <a:endParaRPr lang="ru-RU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2915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1200">
                          <a:effectLst/>
                        </a:rPr>
                        <a:t>Галогенные</a:t>
                      </a:r>
                      <a:endParaRPr lang="ru-RU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1200">
                          <a:effectLst/>
                        </a:rPr>
                        <a:t>0,7</a:t>
                      </a:r>
                      <a:endParaRPr lang="ru-RU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1200" dirty="0">
                          <a:effectLst/>
                        </a:rPr>
                        <a:t>0,8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1200">
                          <a:effectLst/>
                        </a:rPr>
                        <a:t>0,3</a:t>
                      </a:r>
                      <a:endParaRPr lang="ru-RU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2915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1200">
                          <a:effectLst/>
                        </a:rPr>
                        <a:t>КЛЛ</a:t>
                      </a:r>
                      <a:endParaRPr lang="ru-RU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1200">
                          <a:effectLst/>
                        </a:rPr>
                        <a:t>2,2</a:t>
                      </a:r>
                      <a:endParaRPr lang="ru-RU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1200">
                          <a:effectLst/>
                        </a:rPr>
                        <a:t>0,8</a:t>
                      </a:r>
                      <a:endParaRPr lang="ru-RU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1200" dirty="0">
                          <a:effectLst/>
                        </a:rPr>
                        <a:t>0,2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2915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1200">
                          <a:effectLst/>
                        </a:rPr>
                        <a:t>Светодиодные</a:t>
                      </a:r>
                      <a:endParaRPr lang="ru-RU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1200">
                          <a:effectLst/>
                        </a:rPr>
                        <a:t>0,05</a:t>
                      </a:r>
                      <a:endParaRPr lang="ru-RU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1200">
                          <a:effectLst/>
                        </a:rPr>
                        <a:t>0,1</a:t>
                      </a:r>
                      <a:endParaRPr lang="ru-RU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1200" dirty="0">
                          <a:effectLst/>
                        </a:rPr>
                        <a:t>0,3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65831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1200">
                          <a:effectLst/>
                        </a:rPr>
                        <a:t>Люминесцентные двухцокольные</a:t>
                      </a:r>
                      <a:endParaRPr lang="ru-RU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1200">
                          <a:effectLst/>
                        </a:rPr>
                        <a:t>84,6</a:t>
                      </a:r>
                      <a:endParaRPr lang="ru-RU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1200">
                          <a:effectLst/>
                        </a:rPr>
                        <a:t>91,0</a:t>
                      </a:r>
                      <a:endParaRPr lang="ru-RU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1200" dirty="0">
                          <a:effectLst/>
                        </a:rPr>
                        <a:t>93,1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2915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1200">
                          <a:effectLst/>
                        </a:rPr>
                        <a:t>Натриевые</a:t>
                      </a:r>
                      <a:endParaRPr lang="ru-RU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1200">
                          <a:effectLst/>
                        </a:rPr>
                        <a:t>0,5</a:t>
                      </a:r>
                      <a:endParaRPr lang="ru-RU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1200">
                          <a:effectLst/>
                        </a:rPr>
                        <a:t>0,6</a:t>
                      </a:r>
                      <a:endParaRPr lang="ru-RU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1200" dirty="0">
                          <a:effectLst/>
                        </a:rPr>
                        <a:t>0,7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2915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1200">
                          <a:effectLst/>
                        </a:rPr>
                        <a:t>Ртутные</a:t>
                      </a:r>
                      <a:endParaRPr lang="ru-RU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3</a:t>
                      </a:r>
                      <a:r>
                        <a:rPr lang="ru-RU" sz="1200">
                          <a:effectLst/>
                        </a:rPr>
                        <a:t>,</a:t>
                      </a:r>
                      <a:r>
                        <a:rPr lang="en-US" sz="1200">
                          <a:effectLst/>
                        </a:rPr>
                        <a:t>6</a:t>
                      </a:r>
                      <a:endParaRPr lang="ru-RU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3</a:t>
                      </a:r>
                      <a:r>
                        <a:rPr lang="ru-RU" sz="1200">
                          <a:effectLst/>
                        </a:rPr>
                        <a:t>,</a:t>
                      </a:r>
                      <a:r>
                        <a:rPr lang="en-US" sz="1200">
                          <a:effectLst/>
                        </a:rPr>
                        <a:t>6</a:t>
                      </a:r>
                      <a:endParaRPr lang="ru-RU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1200" dirty="0">
                          <a:effectLst/>
                        </a:rPr>
                        <a:t>3,8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2915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1200">
                          <a:effectLst/>
                        </a:rPr>
                        <a:t>Металлогалогенные</a:t>
                      </a:r>
                      <a:endParaRPr lang="ru-RU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1200">
                          <a:effectLst/>
                        </a:rPr>
                        <a:t>0,4</a:t>
                      </a:r>
                      <a:endParaRPr lang="ru-RU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1200">
                          <a:effectLst/>
                        </a:rPr>
                        <a:t>0,2</a:t>
                      </a:r>
                      <a:endParaRPr lang="ru-RU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1200" dirty="0">
                          <a:effectLst/>
                        </a:rPr>
                        <a:t>0,</a:t>
                      </a:r>
                      <a:r>
                        <a:rPr lang="en-US" sz="1200" dirty="0">
                          <a:effectLst/>
                        </a:rPr>
                        <a:t>2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2915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1200">
                          <a:effectLst/>
                        </a:rPr>
                        <a:t>Итого</a:t>
                      </a:r>
                      <a:endParaRPr lang="ru-RU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474,4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1200" dirty="0">
                          <a:effectLst/>
                        </a:rPr>
                        <a:t>40</a:t>
                      </a:r>
                      <a:r>
                        <a:rPr lang="en-US" sz="1200" dirty="0">
                          <a:effectLst/>
                        </a:rPr>
                        <a:t>4</a:t>
                      </a:r>
                      <a:r>
                        <a:rPr lang="ru-RU" sz="1200" dirty="0" smtClean="0">
                          <a:effectLst/>
                        </a:rPr>
                        <a:t>,8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1200" dirty="0">
                          <a:effectLst/>
                        </a:rPr>
                        <a:t>356,9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5" name="Дата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F5024-256B-4C27-9B63-2F79251CF5E0}" type="slidenum">
              <a:rPr lang="de-DE" smtClean="0"/>
              <a:pPr/>
              <a:t>10</a:t>
            </a:fld>
            <a:endParaRPr lang="de-DE"/>
          </a:p>
        </p:txBody>
      </p:sp>
      <p:pic>
        <p:nvPicPr>
          <p:cNvPr id="8" name="Рисунок 7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12332" y="1487305"/>
            <a:ext cx="5274011" cy="3604945"/>
          </a:xfrm>
          <a:prstGeom prst="rect">
            <a:avLst/>
          </a:prstGeom>
          <a:noFill/>
        </p:spPr>
      </p:pic>
      <p:sp>
        <p:nvSpPr>
          <p:cNvPr id="10" name="TextBox 9"/>
          <p:cNvSpPr txBox="1"/>
          <p:nvPr/>
        </p:nvSpPr>
        <p:spPr>
          <a:xfrm>
            <a:off x="189188" y="1158668"/>
            <a:ext cx="352314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b="1" u="sng" dirty="0" smtClean="0"/>
              <a:t>Объем производства ламп, млн штук</a:t>
            </a:r>
            <a:endParaRPr lang="ru-RU" sz="1600" b="1" u="sng" dirty="0"/>
          </a:p>
        </p:txBody>
      </p:sp>
      <p:sp>
        <p:nvSpPr>
          <p:cNvPr id="11" name="TextBox 10"/>
          <p:cNvSpPr txBox="1"/>
          <p:nvPr/>
        </p:nvSpPr>
        <p:spPr>
          <a:xfrm>
            <a:off x="3634302" y="1160138"/>
            <a:ext cx="416441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b="1" u="sng" dirty="0" smtClean="0"/>
              <a:t>Доли  типов ламп в объеме производства, %</a:t>
            </a:r>
            <a:endParaRPr lang="ru-RU" sz="1600" b="1" u="sng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1818082" y="1797240"/>
            <a:ext cx="1864013" cy="34684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2348950" y="5055173"/>
            <a:ext cx="76335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b="1" dirty="0">
                <a:solidFill>
                  <a:srgbClr val="FF0000"/>
                </a:solidFill>
              </a:rPr>
              <a:t>-</a:t>
            </a:r>
            <a:r>
              <a:rPr lang="ru-RU" sz="1600" b="1" dirty="0" smtClean="0">
                <a:solidFill>
                  <a:srgbClr val="FF0000"/>
                </a:solidFill>
              </a:rPr>
              <a:t>14.7%</a:t>
            </a:r>
            <a:endParaRPr lang="ru-RU" sz="1600" b="1" dirty="0">
              <a:solidFill>
                <a:srgbClr val="FF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068926" y="5065679"/>
            <a:ext cx="76335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b="1" dirty="0" smtClean="0">
                <a:solidFill>
                  <a:srgbClr val="FF0000"/>
                </a:solidFill>
              </a:rPr>
              <a:t>-11.8%</a:t>
            </a:r>
            <a:endParaRPr lang="ru-RU" sz="1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7073467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2" grpId="0"/>
      <p:bldP spid="1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dirty="0" smtClean="0"/>
              <a:t>Емкость рынка ламп в 2011-2013 гг.</a:t>
            </a:r>
            <a:endParaRPr lang="ru-RU" sz="3200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F5024-256B-4C27-9B63-2F79251CF5E0}" type="slidenum">
              <a:rPr lang="de-DE" smtClean="0"/>
              <a:pPr/>
              <a:t>11</a:t>
            </a:fld>
            <a:endParaRPr lang="de-DE"/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8618472"/>
              </p:ext>
            </p:extLst>
          </p:nvPr>
        </p:nvGraphicFramePr>
        <p:xfrm>
          <a:off x="136709" y="1464936"/>
          <a:ext cx="3367904" cy="358003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34435"/>
                <a:gridCol w="521335"/>
                <a:gridCol w="656067"/>
                <a:gridCol w="656067"/>
              </a:tblGrid>
              <a:tr h="32545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1200" dirty="0">
                          <a:effectLst/>
                        </a:rPr>
                        <a:t>Тип ламп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1200">
                          <a:effectLst/>
                        </a:rPr>
                        <a:t>2011</a:t>
                      </a:r>
                      <a:endParaRPr lang="ru-RU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1200">
                          <a:effectLst/>
                        </a:rPr>
                        <a:t>2012</a:t>
                      </a:r>
                      <a:endParaRPr lang="ru-RU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1200">
                          <a:effectLst/>
                        </a:rPr>
                        <a:t>2013</a:t>
                      </a:r>
                      <a:endParaRPr lang="ru-RU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2545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1200">
                          <a:effectLst/>
                        </a:rPr>
                        <a:t>Накаливания</a:t>
                      </a:r>
                      <a:endParaRPr lang="ru-RU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1200">
                          <a:effectLst/>
                        </a:rPr>
                        <a:t>508,7</a:t>
                      </a:r>
                      <a:endParaRPr lang="ru-RU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1200">
                          <a:effectLst/>
                        </a:rPr>
                        <a:t>453,0</a:t>
                      </a:r>
                      <a:endParaRPr lang="ru-RU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1200">
                          <a:effectLst/>
                        </a:rPr>
                        <a:t>436,4</a:t>
                      </a:r>
                      <a:endParaRPr lang="ru-RU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2545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1200">
                          <a:effectLst/>
                        </a:rPr>
                        <a:t>Галогенные</a:t>
                      </a:r>
                      <a:endParaRPr lang="ru-RU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1200">
                          <a:effectLst/>
                        </a:rPr>
                        <a:t>48,8</a:t>
                      </a:r>
                      <a:endParaRPr lang="ru-RU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1200">
                          <a:effectLst/>
                        </a:rPr>
                        <a:t>77,9</a:t>
                      </a:r>
                      <a:endParaRPr lang="ru-RU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1200">
                          <a:effectLst/>
                        </a:rPr>
                        <a:t>53,0</a:t>
                      </a:r>
                      <a:endParaRPr lang="ru-RU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2545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1200">
                          <a:effectLst/>
                        </a:rPr>
                        <a:t>КЛЛ</a:t>
                      </a:r>
                      <a:endParaRPr lang="ru-RU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1200">
                          <a:effectLst/>
                        </a:rPr>
                        <a:t>88,9</a:t>
                      </a:r>
                      <a:endParaRPr lang="ru-RU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1200">
                          <a:effectLst/>
                        </a:rPr>
                        <a:t>110,8</a:t>
                      </a:r>
                      <a:endParaRPr lang="ru-RU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1200">
                          <a:effectLst/>
                        </a:rPr>
                        <a:t>124,5</a:t>
                      </a:r>
                      <a:endParaRPr lang="ru-RU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2545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1200">
                          <a:effectLst/>
                        </a:rPr>
                        <a:t>Светодиодные</a:t>
                      </a:r>
                      <a:endParaRPr lang="ru-RU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1200">
                          <a:effectLst/>
                        </a:rPr>
                        <a:t>12,2</a:t>
                      </a:r>
                      <a:endParaRPr lang="ru-RU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1200">
                          <a:effectLst/>
                        </a:rPr>
                        <a:t>20,8</a:t>
                      </a:r>
                      <a:endParaRPr lang="ru-RU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1200">
                          <a:effectLst/>
                        </a:rPr>
                        <a:t>53,9</a:t>
                      </a:r>
                      <a:endParaRPr lang="ru-RU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65091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1200">
                          <a:effectLst/>
                        </a:rPr>
                        <a:t>Люминесцентные двухцокольные</a:t>
                      </a:r>
                      <a:endParaRPr lang="ru-RU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1200">
                          <a:effectLst/>
                        </a:rPr>
                        <a:t>106,2</a:t>
                      </a:r>
                      <a:endParaRPr lang="ru-RU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1200" dirty="0">
                          <a:effectLst/>
                        </a:rPr>
                        <a:t>118,9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1200">
                          <a:effectLst/>
                        </a:rPr>
                        <a:t>121,7</a:t>
                      </a:r>
                      <a:endParaRPr lang="ru-RU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2545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1200">
                          <a:effectLst/>
                        </a:rPr>
                        <a:t>Натриевые</a:t>
                      </a:r>
                      <a:endParaRPr lang="ru-RU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1200">
                          <a:effectLst/>
                        </a:rPr>
                        <a:t>1,9</a:t>
                      </a:r>
                      <a:endParaRPr lang="ru-RU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1200">
                          <a:effectLst/>
                        </a:rPr>
                        <a:t>2,3</a:t>
                      </a:r>
                      <a:endParaRPr lang="ru-RU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1200">
                          <a:effectLst/>
                        </a:rPr>
                        <a:t>2,4</a:t>
                      </a:r>
                      <a:endParaRPr lang="ru-RU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2545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1200">
                          <a:effectLst/>
                        </a:rPr>
                        <a:t>Ртутные</a:t>
                      </a:r>
                      <a:endParaRPr lang="ru-RU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1200">
                          <a:effectLst/>
                        </a:rPr>
                        <a:t>9,6</a:t>
                      </a:r>
                      <a:endParaRPr lang="ru-RU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1200">
                          <a:effectLst/>
                        </a:rPr>
                        <a:t>10,5</a:t>
                      </a:r>
                      <a:endParaRPr lang="ru-RU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1200">
                          <a:effectLst/>
                        </a:rPr>
                        <a:t>8,7</a:t>
                      </a:r>
                      <a:endParaRPr lang="ru-RU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2545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1200">
                          <a:effectLst/>
                        </a:rPr>
                        <a:t>Металлогалогенные</a:t>
                      </a:r>
                      <a:endParaRPr lang="ru-RU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1200">
                          <a:effectLst/>
                        </a:rPr>
                        <a:t>1,4</a:t>
                      </a:r>
                      <a:endParaRPr lang="ru-RU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1200">
                          <a:effectLst/>
                        </a:rPr>
                        <a:t>1,5</a:t>
                      </a:r>
                      <a:endParaRPr lang="ru-RU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1200">
                          <a:effectLst/>
                        </a:rPr>
                        <a:t>1,5</a:t>
                      </a:r>
                      <a:endParaRPr lang="ru-RU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2545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1200">
                          <a:effectLst/>
                        </a:rPr>
                        <a:t>Итого</a:t>
                      </a:r>
                      <a:endParaRPr lang="ru-RU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77</a:t>
                      </a:r>
                      <a:r>
                        <a:rPr lang="en-US" sz="1200" dirty="0" smtClean="0">
                          <a:effectLst/>
                        </a:rPr>
                        <a:t>8</a:t>
                      </a:r>
                      <a:r>
                        <a:rPr lang="ru-RU" sz="1200" dirty="0" smtClean="0">
                          <a:effectLst/>
                        </a:rPr>
                        <a:t>,</a:t>
                      </a:r>
                      <a:r>
                        <a:rPr lang="en-US" sz="1200" dirty="0" smtClean="0">
                          <a:effectLst/>
                        </a:rPr>
                        <a:t>0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1200">
                          <a:effectLst/>
                        </a:rPr>
                        <a:t>795,8</a:t>
                      </a:r>
                      <a:endParaRPr lang="ru-RU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802,</a:t>
                      </a:r>
                      <a:r>
                        <a:rPr lang="en-US" sz="1200" dirty="0" smtClean="0">
                          <a:effectLst/>
                        </a:rPr>
                        <a:t>0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pic>
        <p:nvPicPr>
          <p:cNvPr id="8" name="Рисунок 7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597" y="1480709"/>
            <a:ext cx="5380804" cy="3564266"/>
          </a:xfrm>
          <a:prstGeom prst="rect">
            <a:avLst/>
          </a:prstGeom>
          <a:noFill/>
        </p:spPr>
      </p:pic>
      <p:sp>
        <p:nvSpPr>
          <p:cNvPr id="11" name="TextBox 10"/>
          <p:cNvSpPr txBox="1"/>
          <p:nvPr/>
        </p:nvSpPr>
        <p:spPr>
          <a:xfrm>
            <a:off x="189188" y="1158668"/>
            <a:ext cx="297735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b="1" u="sng" dirty="0" smtClean="0"/>
              <a:t>Емкость рынка ламп, млн штук</a:t>
            </a:r>
            <a:endParaRPr lang="ru-RU" sz="1600" b="1" u="sng" dirty="0"/>
          </a:p>
        </p:txBody>
      </p:sp>
      <p:sp>
        <p:nvSpPr>
          <p:cNvPr id="12" name="TextBox 11"/>
          <p:cNvSpPr txBox="1"/>
          <p:nvPr/>
        </p:nvSpPr>
        <p:spPr>
          <a:xfrm>
            <a:off x="3634302" y="1160138"/>
            <a:ext cx="365080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b="1" u="sng" dirty="0" smtClean="0"/>
              <a:t>Доли ламп в емкости рынка, млн штук</a:t>
            </a:r>
            <a:endParaRPr lang="ru-RU" sz="1600" b="1" u="sng" dirty="0"/>
          </a:p>
        </p:txBody>
      </p:sp>
      <p:sp>
        <p:nvSpPr>
          <p:cNvPr id="9" name="TextBox 8"/>
          <p:cNvSpPr txBox="1"/>
          <p:nvPr/>
        </p:nvSpPr>
        <p:spPr>
          <a:xfrm>
            <a:off x="2080928" y="5055173"/>
            <a:ext cx="69923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b="1" dirty="0" smtClean="0">
                <a:solidFill>
                  <a:srgbClr val="00B050"/>
                </a:solidFill>
              </a:rPr>
              <a:t>+2.3%</a:t>
            </a:r>
            <a:endParaRPr lang="ru-RU" sz="1600" b="1" dirty="0">
              <a:solidFill>
                <a:srgbClr val="00B05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800904" y="5065679"/>
            <a:ext cx="69923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b="1" dirty="0" smtClean="0">
                <a:solidFill>
                  <a:srgbClr val="00B050"/>
                </a:solidFill>
              </a:rPr>
              <a:t>+0.8%</a:t>
            </a:r>
            <a:endParaRPr lang="ru-RU" sz="1600" b="1" dirty="0">
              <a:solidFill>
                <a:srgbClr val="00B050"/>
              </a:solidFill>
            </a:endParaRPr>
          </a:p>
        </p:txBody>
      </p:sp>
      <p:cxnSp>
        <p:nvCxnSpPr>
          <p:cNvPr id="4" name="Прямая со стрелкой 3"/>
          <p:cNvCxnSpPr/>
          <p:nvPr/>
        </p:nvCxnSpPr>
        <p:spPr>
          <a:xfrm>
            <a:off x="4650828" y="3878317"/>
            <a:ext cx="2634282" cy="39413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>
            <a:off x="4950372" y="2081048"/>
            <a:ext cx="1891862" cy="141890"/>
          </a:xfrm>
          <a:prstGeom prst="straightConnector1">
            <a:avLst/>
          </a:prstGeom>
          <a:ln>
            <a:solidFill>
              <a:srgbClr val="00B05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59874497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dirty="0" smtClean="0"/>
              <a:t>Рынок осветительных приборов </a:t>
            </a:r>
            <a:br>
              <a:rPr lang="ru-RU" sz="3200" dirty="0" smtClean="0"/>
            </a:br>
            <a:r>
              <a:rPr lang="ru-RU" sz="3200" dirty="0" smtClean="0"/>
              <a:t>в 2011-2013 гг.</a:t>
            </a:r>
            <a:endParaRPr lang="ru-RU" sz="3200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F5024-256B-4C27-9B63-2F79251CF5E0}" type="slidenum">
              <a:rPr lang="de-DE" smtClean="0"/>
              <a:pPr/>
              <a:t>12</a:t>
            </a:fld>
            <a:endParaRPr lang="de-DE"/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721765"/>
              </p:ext>
            </p:extLst>
          </p:nvPr>
        </p:nvGraphicFramePr>
        <p:xfrm>
          <a:off x="578485" y="1883547"/>
          <a:ext cx="7950660" cy="429653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33838"/>
                <a:gridCol w="2048309"/>
                <a:gridCol w="1274311"/>
                <a:gridCol w="1447101"/>
                <a:gridCol w="1447101"/>
              </a:tblGrid>
              <a:tr h="32566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400" dirty="0">
                        <a:effectLst/>
                        <a:latin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400">
                        <a:effectLst/>
                        <a:latin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2 011</a:t>
                      </a:r>
                      <a:endParaRPr lang="ru-RU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2 012</a:t>
                      </a:r>
                      <a:endParaRPr lang="ru-RU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2 013</a:t>
                      </a:r>
                      <a:endParaRPr lang="ru-RU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325666"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Производство</a:t>
                      </a:r>
                      <a:endParaRPr lang="ru-R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светодиодные ОП</a:t>
                      </a:r>
                      <a:endParaRPr lang="ru-RU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1 073 333</a:t>
                      </a:r>
                      <a:endParaRPr lang="ru-RU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2 553 333</a:t>
                      </a:r>
                      <a:endParaRPr lang="ru-RU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3 486 667</a:t>
                      </a:r>
                      <a:endParaRPr lang="ru-RU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32566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традиционные ОП</a:t>
                      </a:r>
                      <a:endParaRPr lang="ru-RU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16 780 155</a:t>
                      </a:r>
                      <a:endParaRPr lang="ru-RU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19 537 581</a:t>
                      </a:r>
                      <a:endParaRPr lang="ru-RU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18 825 156</a:t>
                      </a:r>
                      <a:endParaRPr lang="ru-RU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32566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итого</a:t>
                      </a:r>
                      <a:endParaRPr lang="ru-RU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17 853 488</a:t>
                      </a:r>
                      <a:endParaRPr lang="ru-RU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22 090 914</a:t>
                      </a:r>
                      <a:endParaRPr lang="ru-RU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22 311 823</a:t>
                      </a:r>
                      <a:endParaRPr lang="ru-RU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325666"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Импорт</a:t>
                      </a:r>
                      <a:endParaRPr lang="ru-RU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светодиодные ОП</a:t>
                      </a:r>
                      <a:endParaRPr lang="ru-RU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290 994</a:t>
                      </a:r>
                      <a:endParaRPr lang="ru-RU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1 078 207</a:t>
                      </a:r>
                      <a:endParaRPr lang="ru-RU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2 984 286</a:t>
                      </a:r>
                      <a:endParaRPr lang="ru-RU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32566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традиционные ОП</a:t>
                      </a:r>
                      <a:endParaRPr lang="ru-RU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6 844 700</a:t>
                      </a:r>
                      <a:endParaRPr lang="ru-RU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7 031 894</a:t>
                      </a:r>
                      <a:endParaRPr lang="ru-RU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7 271 725</a:t>
                      </a:r>
                      <a:endParaRPr lang="ru-RU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32566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итого</a:t>
                      </a:r>
                      <a:endParaRPr lang="ru-RU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7 135 694</a:t>
                      </a:r>
                      <a:endParaRPr lang="ru-RU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8 110 100</a:t>
                      </a:r>
                      <a:endParaRPr lang="ru-RU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10 256 011</a:t>
                      </a:r>
                      <a:endParaRPr lang="ru-R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325666"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Экспорт</a:t>
                      </a:r>
                      <a:endParaRPr lang="ru-R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светодиодные ОП</a:t>
                      </a:r>
                      <a:endParaRPr lang="ru-RU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3 098</a:t>
                      </a:r>
                      <a:endParaRPr lang="ru-RU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17 469</a:t>
                      </a:r>
                      <a:endParaRPr lang="ru-RU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42 582</a:t>
                      </a:r>
                      <a:endParaRPr lang="ru-RU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32566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традиционные ОП</a:t>
                      </a:r>
                      <a:endParaRPr lang="ru-RU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257 659</a:t>
                      </a:r>
                      <a:endParaRPr lang="ru-RU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214 456</a:t>
                      </a:r>
                      <a:endParaRPr lang="ru-RU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193 942</a:t>
                      </a:r>
                      <a:endParaRPr lang="ru-RU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32566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итого</a:t>
                      </a:r>
                      <a:endParaRPr lang="ru-RU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260 757</a:t>
                      </a:r>
                      <a:endParaRPr lang="ru-RU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231 925</a:t>
                      </a:r>
                      <a:endParaRPr lang="ru-RU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236 524</a:t>
                      </a:r>
                      <a:endParaRPr lang="ru-RU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325666"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Емкость рынка</a:t>
                      </a:r>
                      <a:endParaRPr lang="ru-RU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светодиодные ОП</a:t>
                      </a:r>
                      <a:endParaRPr lang="ru-RU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1 361 229</a:t>
                      </a:r>
                      <a:endParaRPr lang="ru-RU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3 614 071</a:t>
                      </a:r>
                      <a:endParaRPr lang="ru-RU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6 428 371</a:t>
                      </a:r>
                      <a:endParaRPr lang="ru-RU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32566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традиционные ОП</a:t>
                      </a:r>
                      <a:endParaRPr lang="ru-RU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23 367 196</a:t>
                      </a:r>
                      <a:endParaRPr lang="ru-RU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26 355 019</a:t>
                      </a:r>
                      <a:endParaRPr lang="ru-RU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25 902 940</a:t>
                      </a:r>
                      <a:endParaRPr lang="ru-RU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38854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итого</a:t>
                      </a:r>
                      <a:endParaRPr lang="ru-RU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24 728 425</a:t>
                      </a:r>
                      <a:endParaRPr lang="ru-RU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29 969 089</a:t>
                      </a:r>
                      <a:endParaRPr lang="ru-RU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32 331 310</a:t>
                      </a:r>
                      <a:endParaRPr lang="ru-R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578485" y="1529250"/>
            <a:ext cx="616386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b="1" u="sng" dirty="0" smtClean="0"/>
              <a:t>Объемы производства, импорта, экспорта и емкость рынка ОП, </a:t>
            </a:r>
            <a:r>
              <a:rPr lang="ru-RU" sz="1600" b="1" u="sng" dirty="0" err="1" smtClean="0"/>
              <a:t>шт</a:t>
            </a:r>
            <a:endParaRPr lang="ru-RU" sz="1600" b="1" u="sng" dirty="0"/>
          </a:p>
        </p:txBody>
      </p:sp>
      <p:sp>
        <p:nvSpPr>
          <p:cNvPr id="8" name="TextBox 7"/>
          <p:cNvSpPr txBox="1"/>
          <p:nvPr/>
        </p:nvSpPr>
        <p:spPr>
          <a:xfrm>
            <a:off x="5975130" y="6111495"/>
            <a:ext cx="95891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 smtClean="0">
                <a:solidFill>
                  <a:srgbClr val="00B050"/>
                </a:solidFill>
              </a:rPr>
              <a:t>+21.3%</a:t>
            </a:r>
            <a:endParaRPr lang="ru-RU" sz="2000" b="1" dirty="0">
              <a:solidFill>
                <a:srgbClr val="00B05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341512" y="6122001"/>
            <a:ext cx="82907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 smtClean="0">
                <a:solidFill>
                  <a:srgbClr val="00B050"/>
                </a:solidFill>
              </a:rPr>
              <a:t>+7.8%</a:t>
            </a:r>
            <a:endParaRPr lang="ru-RU" sz="2000" b="1" dirty="0">
              <a:solidFill>
                <a:srgbClr val="00B050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4445876" y="2204945"/>
            <a:ext cx="3972910" cy="34684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4440616" y="3178650"/>
            <a:ext cx="3972910" cy="34684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4454787" y="5170559"/>
            <a:ext cx="3972910" cy="34684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6380585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1" grpId="0" animBg="1"/>
      <p:bldP spid="12" grpId="0" animBg="1"/>
      <p:bldP spid="13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dirty="0" smtClean="0"/>
              <a:t>Рынок осветительных приборов </a:t>
            </a:r>
            <a:br>
              <a:rPr lang="ru-RU" sz="3200" dirty="0" smtClean="0"/>
            </a:br>
            <a:r>
              <a:rPr lang="ru-RU" sz="3200" dirty="0" smtClean="0"/>
              <a:t>в 2011-2013 гг.</a:t>
            </a:r>
            <a:endParaRPr lang="ru-RU" sz="3200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F5024-256B-4C27-9B63-2F79251CF5E0}" type="slidenum">
              <a:rPr lang="de-DE" smtClean="0"/>
              <a:pPr/>
              <a:t>13</a:t>
            </a:fld>
            <a:endParaRPr lang="de-DE"/>
          </a:p>
        </p:txBody>
      </p:sp>
      <p:pic>
        <p:nvPicPr>
          <p:cNvPr id="9" name="Рисунок 8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6386" y="1584160"/>
            <a:ext cx="7467096" cy="437520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77482796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dirty="0" smtClean="0"/>
              <a:t>Структура рынка ОП по сегментам</a:t>
            </a:r>
            <a:endParaRPr lang="ru-RU" sz="2800" dirty="0"/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74476579"/>
              </p:ext>
            </p:extLst>
          </p:nvPr>
        </p:nvGraphicFramePr>
        <p:xfrm>
          <a:off x="257503" y="1261245"/>
          <a:ext cx="8602718" cy="433897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90949"/>
                <a:gridCol w="6711769"/>
              </a:tblGrid>
              <a:tr h="388657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Сегмент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u="none" dirty="0" smtClean="0"/>
                        <a:t>Оценка типов  используемых</a:t>
                      </a:r>
                      <a:r>
                        <a:rPr lang="ru-RU" sz="1600" u="none" baseline="0" dirty="0" smtClean="0"/>
                        <a:t> осветительных приборов</a:t>
                      </a:r>
                      <a:endParaRPr lang="ru-RU" sz="1600" u="none" dirty="0"/>
                    </a:p>
                  </a:txBody>
                  <a:tcPr/>
                </a:tc>
              </a:tr>
              <a:tr h="86250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/>
                        <a:t>Внутреннее</a:t>
                      </a:r>
                      <a:r>
                        <a:rPr lang="ru-RU" sz="1600" baseline="0" dirty="0" smtClean="0"/>
                        <a:t> освещение</a:t>
                      </a:r>
                      <a:endParaRPr lang="ru-RU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47%</a:t>
                      </a:r>
                      <a:r>
                        <a:rPr lang="ru-RU" sz="1600" baseline="0" dirty="0" smtClean="0"/>
                        <a:t> - потолочный ОП</a:t>
                      </a:r>
                    </a:p>
                    <a:p>
                      <a:r>
                        <a:rPr lang="ru-RU" sz="1600" baseline="0" dirty="0" smtClean="0"/>
                        <a:t>43% - встроенный ОП</a:t>
                      </a:r>
                    </a:p>
                    <a:p>
                      <a:r>
                        <a:rPr lang="ru-RU" sz="1600" baseline="0" dirty="0" smtClean="0"/>
                        <a:t>4% - настенный ОП</a:t>
                      </a:r>
                    </a:p>
                    <a:p>
                      <a:r>
                        <a:rPr lang="ru-RU" sz="1600" baseline="0" dirty="0" smtClean="0"/>
                        <a:t>4% - подвесной ОП</a:t>
                      </a:r>
                    </a:p>
                    <a:p>
                      <a:r>
                        <a:rPr lang="ru-RU" sz="1600" baseline="0" dirty="0" smtClean="0"/>
                        <a:t>2% - прочие ОП</a:t>
                      </a:r>
                    </a:p>
                    <a:p>
                      <a:endParaRPr lang="ru-RU" sz="1600" dirty="0"/>
                    </a:p>
                  </a:txBody>
                  <a:tcPr/>
                </a:tc>
              </a:tr>
              <a:tr h="2395834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Уличная инфраструктура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65% - ОП под </a:t>
                      </a:r>
                      <a:r>
                        <a:rPr lang="ru-RU" sz="1600" dirty="0" err="1" smtClean="0"/>
                        <a:t>Днат</a:t>
                      </a:r>
                      <a:endParaRPr lang="ru-RU" sz="1600" dirty="0" smtClean="0"/>
                    </a:p>
                    <a:p>
                      <a:r>
                        <a:rPr lang="ru-RU" sz="1600" dirty="0" smtClean="0"/>
                        <a:t>20%</a:t>
                      </a:r>
                      <a:r>
                        <a:rPr lang="ru-RU" sz="1600" baseline="0" dirty="0" smtClean="0"/>
                        <a:t> - светодиодный ОП</a:t>
                      </a:r>
                    </a:p>
                    <a:p>
                      <a:r>
                        <a:rPr lang="ru-RU" sz="1600" baseline="0" dirty="0" smtClean="0"/>
                        <a:t>8% - ОП под МГЛ</a:t>
                      </a:r>
                    </a:p>
                    <a:p>
                      <a:r>
                        <a:rPr lang="ru-RU" sz="1600" dirty="0" smtClean="0"/>
                        <a:t>4% -</a:t>
                      </a:r>
                      <a:r>
                        <a:rPr lang="ru-RU" sz="1600" baseline="0" dirty="0" smtClean="0"/>
                        <a:t> ОП под ДРЛ</a:t>
                      </a:r>
                    </a:p>
                    <a:p>
                      <a:r>
                        <a:rPr lang="ru-RU" sz="1600" baseline="0" dirty="0" smtClean="0"/>
                        <a:t>3% - прочие ОП</a:t>
                      </a:r>
                      <a:endParaRPr lang="ru-RU" sz="1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Дата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F5024-256B-4C27-9B63-2F79251CF5E0}" type="slidenum">
              <a:rPr lang="de-DE" smtClean="0"/>
              <a:pPr/>
              <a:t>14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34467583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dirty="0" smtClean="0"/>
              <a:t>Структура рынка ламп по </a:t>
            </a:r>
            <a:br>
              <a:rPr lang="ru-RU" sz="3200" dirty="0" smtClean="0"/>
            </a:br>
            <a:r>
              <a:rPr lang="ru-RU" sz="3200" dirty="0" smtClean="0"/>
              <a:t>товаропроводящим каналам</a:t>
            </a:r>
            <a:endParaRPr lang="ru-RU" sz="3200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F5024-256B-4C27-9B63-2F79251CF5E0}" type="slidenum">
              <a:rPr lang="de-DE" smtClean="0"/>
              <a:pPr/>
              <a:t>15</a:t>
            </a:fld>
            <a:endParaRPr lang="de-DE"/>
          </a:p>
        </p:txBody>
      </p:sp>
      <p:cxnSp>
        <p:nvCxnSpPr>
          <p:cNvPr id="27" name="Прямая соединительная линия 26"/>
          <p:cNvCxnSpPr/>
          <p:nvPr/>
        </p:nvCxnSpPr>
        <p:spPr>
          <a:xfrm>
            <a:off x="1623829" y="2373720"/>
            <a:ext cx="59400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/>
          <p:nvPr/>
        </p:nvCxnSpPr>
        <p:spPr>
          <a:xfrm>
            <a:off x="1650101" y="3834698"/>
            <a:ext cx="59400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/>
          <p:cNvCxnSpPr/>
          <p:nvPr/>
        </p:nvCxnSpPr>
        <p:spPr>
          <a:xfrm>
            <a:off x="4496310" y="2143471"/>
            <a:ext cx="0" cy="22072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единительная линия 31"/>
          <p:cNvCxnSpPr/>
          <p:nvPr/>
        </p:nvCxnSpPr>
        <p:spPr>
          <a:xfrm>
            <a:off x="1637404" y="2384226"/>
            <a:ext cx="0" cy="22072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единительная линия 32"/>
          <p:cNvCxnSpPr/>
          <p:nvPr/>
        </p:nvCxnSpPr>
        <p:spPr>
          <a:xfrm>
            <a:off x="7556463" y="2384576"/>
            <a:ext cx="0" cy="22072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единительная линия 34"/>
          <p:cNvCxnSpPr/>
          <p:nvPr/>
        </p:nvCxnSpPr>
        <p:spPr>
          <a:xfrm>
            <a:off x="4496310" y="2402007"/>
            <a:ext cx="0" cy="22072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8" name="Группа 7"/>
          <p:cNvGrpSpPr/>
          <p:nvPr/>
        </p:nvGrpSpPr>
        <p:grpSpPr>
          <a:xfrm>
            <a:off x="807076" y="1484183"/>
            <a:ext cx="7485574" cy="4743202"/>
            <a:chOff x="2203023" y="1497335"/>
            <a:chExt cx="4857745" cy="4248590"/>
          </a:xfrm>
        </p:grpSpPr>
        <p:sp>
          <p:nvSpPr>
            <p:cNvPr id="9" name="Полилиния 8"/>
            <p:cNvSpPr/>
            <p:nvPr/>
          </p:nvSpPr>
          <p:spPr>
            <a:xfrm>
              <a:off x="2775856" y="1497335"/>
              <a:ext cx="3828994" cy="599070"/>
            </a:xfrm>
            <a:custGeom>
              <a:avLst/>
              <a:gdLst>
                <a:gd name="connsiteX0" fmla="*/ 0 w 3592287"/>
                <a:gd name="connsiteY0" fmla="*/ 43208 h 432075"/>
                <a:gd name="connsiteX1" fmla="*/ 43208 w 3592287"/>
                <a:gd name="connsiteY1" fmla="*/ 0 h 432075"/>
                <a:gd name="connsiteX2" fmla="*/ 3549080 w 3592287"/>
                <a:gd name="connsiteY2" fmla="*/ 0 h 432075"/>
                <a:gd name="connsiteX3" fmla="*/ 3592288 w 3592287"/>
                <a:gd name="connsiteY3" fmla="*/ 43208 h 432075"/>
                <a:gd name="connsiteX4" fmla="*/ 3592287 w 3592287"/>
                <a:gd name="connsiteY4" fmla="*/ 388868 h 432075"/>
                <a:gd name="connsiteX5" fmla="*/ 3549079 w 3592287"/>
                <a:gd name="connsiteY5" fmla="*/ 432076 h 432075"/>
                <a:gd name="connsiteX6" fmla="*/ 43208 w 3592287"/>
                <a:gd name="connsiteY6" fmla="*/ 432075 h 432075"/>
                <a:gd name="connsiteX7" fmla="*/ 0 w 3592287"/>
                <a:gd name="connsiteY7" fmla="*/ 388867 h 432075"/>
                <a:gd name="connsiteX8" fmla="*/ 0 w 3592287"/>
                <a:gd name="connsiteY8" fmla="*/ 43208 h 4320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592287" h="432075">
                  <a:moveTo>
                    <a:pt x="0" y="43208"/>
                  </a:moveTo>
                  <a:cubicBezTo>
                    <a:pt x="0" y="19345"/>
                    <a:pt x="19345" y="0"/>
                    <a:pt x="43208" y="0"/>
                  </a:cubicBezTo>
                  <a:lnTo>
                    <a:pt x="3549080" y="0"/>
                  </a:lnTo>
                  <a:cubicBezTo>
                    <a:pt x="3572943" y="0"/>
                    <a:pt x="3592288" y="19345"/>
                    <a:pt x="3592288" y="43208"/>
                  </a:cubicBezTo>
                  <a:cubicBezTo>
                    <a:pt x="3592288" y="158428"/>
                    <a:pt x="3592287" y="273648"/>
                    <a:pt x="3592287" y="388868"/>
                  </a:cubicBezTo>
                  <a:cubicBezTo>
                    <a:pt x="3592287" y="412731"/>
                    <a:pt x="3572942" y="432076"/>
                    <a:pt x="3549079" y="432076"/>
                  </a:cubicBezTo>
                  <a:lnTo>
                    <a:pt x="43208" y="432075"/>
                  </a:lnTo>
                  <a:cubicBezTo>
                    <a:pt x="19345" y="432075"/>
                    <a:pt x="0" y="412730"/>
                    <a:pt x="0" y="388867"/>
                  </a:cubicBezTo>
                  <a:lnTo>
                    <a:pt x="0" y="43208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65995" tIns="65995" rIns="65995" bIns="65995" numCol="1" spcCol="1270" anchor="ctr" anchorCtr="0">
              <a:noAutofit/>
            </a:bodyPr>
            <a:lstStyle/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600" kern="1200" smtClean="0">
                  <a:latin typeface="Calibri"/>
                  <a:ea typeface="+mn-ea"/>
                  <a:cs typeface="+mn-cs"/>
                </a:rPr>
                <a:t>профессиональный сегмент</a:t>
              </a:r>
              <a:endParaRPr lang="ru-RU" sz="1600" kern="1200" dirty="0"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1" name="Полилиния 10"/>
            <p:cNvSpPr/>
            <p:nvPr/>
          </p:nvSpPr>
          <p:spPr>
            <a:xfrm>
              <a:off x="2203023" y="2502906"/>
              <a:ext cx="1401802" cy="910968"/>
            </a:xfrm>
            <a:custGeom>
              <a:avLst/>
              <a:gdLst>
                <a:gd name="connsiteX0" fmla="*/ 0 w 1587937"/>
                <a:gd name="connsiteY0" fmla="*/ 65703 h 657029"/>
                <a:gd name="connsiteX1" fmla="*/ 65703 w 1587937"/>
                <a:gd name="connsiteY1" fmla="*/ 0 h 657029"/>
                <a:gd name="connsiteX2" fmla="*/ 1522234 w 1587937"/>
                <a:gd name="connsiteY2" fmla="*/ 0 h 657029"/>
                <a:gd name="connsiteX3" fmla="*/ 1587937 w 1587937"/>
                <a:gd name="connsiteY3" fmla="*/ 65703 h 657029"/>
                <a:gd name="connsiteX4" fmla="*/ 1587937 w 1587937"/>
                <a:gd name="connsiteY4" fmla="*/ 591326 h 657029"/>
                <a:gd name="connsiteX5" fmla="*/ 1522234 w 1587937"/>
                <a:gd name="connsiteY5" fmla="*/ 657029 h 657029"/>
                <a:gd name="connsiteX6" fmla="*/ 65703 w 1587937"/>
                <a:gd name="connsiteY6" fmla="*/ 657029 h 657029"/>
                <a:gd name="connsiteX7" fmla="*/ 0 w 1587937"/>
                <a:gd name="connsiteY7" fmla="*/ 591326 h 657029"/>
                <a:gd name="connsiteX8" fmla="*/ 0 w 1587937"/>
                <a:gd name="connsiteY8" fmla="*/ 65703 h 6570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587937" h="657029">
                  <a:moveTo>
                    <a:pt x="0" y="65703"/>
                  </a:moveTo>
                  <a:cubicBezTo>
                    <a:pt x="0" y="29416"/>
                    <a:pt x="29416" y="0"/>
                    <a:pt x="65703" y="0"/>
                  </a:cubicBezTo>
                  <a:lnTo>
                    <a:pt x="1522234" y="0"/>
                  </a:lnTo>
                  <a:cubicBezTo>
                    <a:pt x="1558521" y="0"/>
                    <a:pt x="1587937" y="29416"/>
                    <a:pt x="1587937" y="65703"/>
                  </a:cubicBezTo>
                  <a:lnTo>
                    <a:pt x="1587937" y="591326"/>
                  </a:lnTo>
                  <a:cubicBezTo>
                    <a:pt x="1587937" y="627613"/>
                    <a:pt x="1558521" y="657029"/>
                    <a:pt x="1522234" y="657029"/>
                  </a:cubicBezTo>
                  <a:lnTo>
                    <a:pt x="65703" y="657029"/>
                  </a:lnTo>
                  <a:cubicBezTo>
                    <a:pt x="29416" y="657029"/>
                    <a:pt x="0" y="627613"/>
                    <a:pt x="0" y="591326"/>
                  </a:cubicBezTo>
                  <a:lnTo>
                    <a:pt x="0" y="65703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72584" tIns="72584" rIns="72584" bIns="72584" numCol="1" spcCol="1270" anchor="ctr" anchorCtr="0">
              <a:noAutofit/>
            </a:bodyPr>
            <a:lstStyle/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600" kern="1200" dirty="0" smtClean="0">
                  <a:latin typeface="Calibri"/>
                  <a:ea typeface="+mn-ea"/>
                  <a:cs typeface="+mn-cs"/>
                </a:rPr>
                <a:t>сети </a:t>
              </a:r>
              <a:r>
                <a:rPr lang="en-US" sz="1600" kern="1200" dirty="0" smtClean="0">
                  <a:latin typeface="Calibri"/>
                  <a:ea typeface="+mn-ea"/>
                  <a:cs typeface="+mn-cs"/>
                </a:rPr>
                <a:t>DIY</a:t>
              </a:r>
              <a:endParaRPr lang="ru-RU" sz="1600" kern="1200" dirty="0" smtClean="0">
                <a:latin typeface="Calibri"/>
                <a:ea typeface="+mn-ea"/>
                <a:cs typeface="+mn-cs"/>
              </a:endParaRPr>
            </a:p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600" dirty="0" smtClean="0">
                  <a:latin typeface="Calibri"/>
                </a:rPr>
                <a:t>(«сделай сам»)</a:t>
              </a:r>
              <a:r>
                <a:rPr lang="ru-RU" sz="1600" kern="1200" dirty="0" smtClean="0">
                  <a:latin typeface="Calibri"/>
                  <a:ea typeface="+mn-ea"/>
                  <a:cs typeface="+mn-cs"/>
                </a:rPr>
                <a:t> </a:t>
              </a:r>
            </a:p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600" kern="1200" dirty="0" smtClean="0">
                  <a:latin typeface="Calibri"/>
                  <a:ea typeface="+mn-ea"/>
                  <a:cs typeface="+mn-cs"/>
                </a:rPr>
                <a:t>5%</a:t>
              </a:r>
              <a:endParaRPr lang="ru-RU" sz="1600" kern="1200" dirty="0"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3" name="Полилиния 12"/>
            <p:cNvSpPr/>
            <p:nvPr/>
          </p:nvSpPr>
          <p:spPr>
            <a:xfrm>
              <a:off x="3968019" y="2502906"/>
              <a:ext cx="1299173" cy="910968"/>
            </a:xfrm>
            <a:custGeom>
              <a:avLst/>
              <a:gdLst>
                <a:gd name="connsiteX0" fmla="*/ 0 w 1299173"/>
                <a:gd name="connsiteY0" fmla="*/ 65703 h 657029"/>
                <a:gd name="connsiteX1" fmla="*/ 65703 w 1299173"/>
                <a:gd name="connsiteY1" fmla="*/ 0 h 657029"/>
                <a:gd name="connsiteX2" fmla="*/ 1233470 w 1299173"/>
                <a:gd name="connsiteY2" fmla="*/ 0 h 657029"/>
                <a:gd name="connsiteX3" fmla="*/ 1299173 w 1299173"/>
                <a:gd name="connsiteY3" fmla="*/ 65703 h 657029"/>
                <a:gd name="connsiteX4" fmla="*/ 1299173 w 1299173"/>
                <a:gd name="connsiteY4" fmla="*/ 591326 h 657029"/>
                <a:gd name="connsiteX5" fmla="*/ 1233470 w 1299173"/>
                <a:gd name="connsiteY5" fmla="*/ 657029 h 657029"/>
                <a:gd name="connsiteX6" fmla="*/ 65703 w 1299173"/>
                <a:gd name="connsiteY6" fmla="*/ 657029 h 657029"/>
                <a:gd name="connsiteX7" fmla="*/ 0 w 1299173"/>
                <a:gd name="connsiteY7" fmla="*/ 591326 h 657029"/>
                <a:gd name="connsiteX8" fmla="*/ 0 w 1299173"/>
                <a:gd name="connsiteY8" fmla="*/ 65703 h 6570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299173" h="657029">
                  <a:moveTo>
                    <a:pt x="0" y="65703"/>
                  </a:moveTo>
                  <a:cubicBezTo>
                    <a:pt x="0" y="29416"/>
                    <a:pt x="29416" y="0"/>
                    <a:pt x="65703" y="0"/>
                  </a:cubicBezTo>
                  <a:lnTo>
                    <a:pt x="1233470" y="0"/>
                  </a:lnTo>
                  <a:cubicBezTo>
                    <a:pt x="1269757" y="0"/>
                    <a:pt x="1299173" y="29416"/>
                    <a:pt x="1299173" y="65703"/>
                  </a:cubicBezTo>
                  <a:lnTo>
                    <a:pt x="1299173" y="591326"/>
                  </a:lnTo>
                  <a:cubicBezTo>
                    <a:pt x="1299173" y="627613"/>
                    <a:pt x="1269757" y="657029"/>
                    <a:pt x="1233470" y="657029"/>
                  </a:cubicBezTo>
                  <a:lnTo>
                    <a:pt x="65703" y="657029"/>
                  </a:lnTo>
                  <a:cubicBezTo>
                    <a:pt x="29416" y="657029"/>
                    <a:pt x="0" y="627613"/>
                    <a:pt x="0" y="591326"/>
                  </a:cubicBezTo>
                  <a:lnTo>
                    <a:pt x="0" y="65703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72584" tIns="72584" rIns="72584" bIns="72584" numCol="1" spcCol="1270" anchor="ctr" anchorCtr="0">
              <a:noAutofit/>
            </a:bodyPr>
            <a:lstStyle/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600" kern="1200" smtClean="0">
                  <a:latin typeface="Calibri"/>
                  <a:ea typeface="+mn-ea"/>
                  <a:cs typeface="+mn-cs"/>
                </a:rPr>
                <a:t>оптовый канал</a:t>
              </a:r>
            </a:p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600" kern="1200" smtClean="0">
                  <a:latin typeface="Calibri"/>
                  <a:ea typeface="+mn-ea"/>
                  <a:cs typeface="+mn-cs"/>
                </a:rPr>
                <a:t>87%</a:t>
              </a:r>
              <a:endParaRPr lang="ru-RU" sz="1600" kern="1200" dirty="0"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5" name="Полилиния 14"/>
            <p:cNvSpPr/>
            <p:nvPr/>
          </p:nvSpPr>
          <p:spPr>
            <a:xfrm>
              <a:off x="2203023" y="3823169"/>
              <a:ext cx="985543" cy="1920526"/>
            </a:xfrm>
            <a:custGeom>
              <a:avLst/>
              <a:gdLst>
                <a:gd name="connsiteX0" fmla="*/ 0 w 985543"/>
                <a:gd name="connsiteY0" fmla="*/ 98554 h 1645286"/>
                <a:gd name="connsiteX1" fmla="*/ 98554 w 985543"/>
                <a:gd name="connsiteY1" fmla="*/ 0 h 1645286"/>
                <a:gd name="connsiteX2" fmla="*/ 886989 w 985543"/>
                <a:gd name="connsiteY2" fmla="*/ 0 h 1645286"/>
                <a:gd name="connsiteX3" fmla="*/ 985543 w 985543"/>
                <a:gd name="connsiteY3" fmla="*/ 98554 h 1645286"/>
                <a:gd name="connsiteX4" fmla="*/ 985543 w 985543"/>
                <a:gd name="connsiteY4" fmla="*/ 1546732 h 1645286"/>
                <a:gd name="connsiteX5" fmla="*/ 886989 w 985543"/>
                <a:gd name="connsiteY5" fmla="*/ 1645286 h 1645286"/>
                <a:gd name="connsiteX6" fmla="*/ 98554 w 985543"/>
                <a:gd name="connsiteY6" fmla="*/ 1645286 h 1645286"/>
                <a:gd name="connsiteX7" fmla="*/ 0 w 985543"/>
                <a:gd name="connsiteY7" fmla="*/ 1546732 h 1645286"/>
                <a:gd name="connsiteX8" fmla="*/ 0 w 985543"/>
                <a:gd name="connsiteY8" fmla="*/ 98554 h 16452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985543" h="1645286">
                  <a:moveTo>
                    <a:pt x="0" y="98554"/>
                  </a:moveTo>
                  <a:cubicBezTo>
                    <a:pt x="0" y="44124"/>
                    <a:pt x="44124" y="0"/>
                    <a:pt x="98554" y="0"/>
                  </a:cubicBezTo>
                  <a:lnTo>
                    <a:pt x="886989" y="0"/>
                  </a:lnTo>
                  <a:cubicBezTo>
                    <a:pt x="941419" y="0"/>
                    <a:pt x="985543" y="44124"/>
                    <a:pt x="985543" y="98554"/>
                  </a:cubicBezTo>
                  <a:lnTo>
                    <a:pt x="985543" y="1546732"/>
                  </a:lnTo>
                  <a:cubicBezTo>
                    <a:pt x="985543" y="1601162"/>
                    <a:pt x="941419" y="1645286"/>
                    <a:pt x="886989" y="1645286"/>
                  </a:cubicBezTo>
                  <a:lnTo>
                    <a:pt x="98554" y="1645286"/>
                  </a:lnTo>
                  <a:cubicBezTo>
                    <a:pt x="44124" y="1645286"/>
                    <a:pt x="0" y="1601162"/>
                    <a:pt x="0" y="1546732"/>
                  </a:cubicBezTo>
                  <a:lnTo>
                    <a:pt x="0" y="98554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82206" tIns="82206" rIns="82206" bIns="82206" numCol="1" spcCol="1270" anchor="ctr" anchorCtr="0">
              <a:noAutofit/>
            </a:bodyPr>
            <a:lstStyle/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600" kern="1200" dirty="0" smtClean="0">
                  <a:latin typeface="Calibri"/>
                  <a:ea typeface="+mn-ea"/>
                  <a:cs typeface="+mn-cs"/>
                </a:rPr>
                <a:t>монтажные и проектные компании </a:t>
              </a:r>
            </a:p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600" kern="1200" dirty="0" smtClean="0">
                  <a:latin typeface="Calibri"/>
                  <a:ea typeface="+mn-ea"/>
                  <a:cs typeface="+mn-cs"/>
                </a:rPr>
                <a:t>34%</a:t>
              </a:r>
              <a:endParaRPr lang="ru-RU" sz="1600" kern="1200" dirty="0"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7" name="Полилиния 16"/>
            <p:cNvSpPr/>
            <p:nvPr/>
          </p:nvSpPr>
          <p:spPr>
            <a:xfrm>
              <a:off x="3484230" y="3823169"/>
              <a:ext cx="985543" cy="1920526"/>
            </a:xfrm>
            <a:custGeom>
              <a:avLst/>
              <a:gdLst>
                <a:gd name="connsiteX0" fmla="*/ 0 w 985543"/>
                <a:gd name="connsiteY0" fmla="*/ 98554 h 1890036"/>
                <a:gd name="connsiteX1" fmla="*/ 98554 w 985543"/>
                <a:gd name="connsiteY1" fmla="*/ 0 h 1890036"/>
                <a:gd name="connsiteX2" fmla="*/ 886989 w 985543"/>
                <a:gd name="connsiteY2" fmla="*/ 0 h 1890036"/>
                <a:gd name="connsiteX3" fmla="*/ 985543 w 985543"/>
                <a:gd name="connsiteY3" fmla="*/ 98554 h 1890036"/>
                <a:gd name="connsiteX4" fmla="*/ 985543 w 985543"/>
                <a:gd name="connsiteY4" fmla="*/ 1791482 h 1890036"/>
                <a:gd name="connsiteX5" fmla="*/ 886989 w 985543"/>
                <a:gd name="connsiteY5" fmla="*/ 1890036 h 1890036"/>
                <a:gd name="connsiteX6" fmla="*/ 98554 w 985543"/>
                <a:gd name="connsiteY6" fmla="*/ 1890036 h 1890036"/>
                <a:gd name="connsiteX7" fmla="*/ 0 w 985543"/>
                <a:gd name="connsiteY7" fmla="*/ 1791482 h 1890036"/>
                <a:gd name="connsiteX8" fmla="*/ 0 w 985543"/>
                <a:gd name="connsiteY8" fmla="*/ 98554 h 1890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985543" h="1890036">
                  <a:moveTo>
                    <a:pt x="0" y="98554"/>
                  </a:moveTo>
                  <a:cubicBezTo>
                    <a:pt x="0" y="44124"/>
                    <a:pt x="44124" y="0"/>
                    <a:pt x="98554" y="0"/>
                  </a:cubicBezTo>
                  <a:lnTo>
                    <a:pt x="886989" y="0"/>
                  </a:lnTo>
                  <a:cubicBezTo>
                    <a:pt x="941419" y="0"/>
                    <a:pt x="985543" y="44124"/>
                    <a:pt x="985543" y="98554"/>
                  </a:cubicBezTo>
                  <a:lnTo>
                    <a:pt x="985543" y="1791482"/>
                  </a:lnTo>
                  <a:cubicBezTo>
                    <a:pt x="985543" y="1845912"/>
                    <a:pt x="941419" y="1890036"/>
                    <a:pt x="886989" y="1890036"/>
                  </a:cubicBezTo>
                  <a:lnTo>
                    <a:pt x="98554" y="1890036"/>
                  </a:lnTo>
                  <a:cubicBezTo>
                    <a:pt x="44124" y="1890036"/>
                    <a:pt x="0" y="1845912"/>
                    <a:pt x="0" y="1791482"/>
                  </a:cubicBezTo>
                  <a:lnTo>
                    <a:pt x="0" y="98554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82206" tIns="82206" rIns="82206" bIns="82206" numCol="1" spcCol="1270" anchor="ctr" anchorCtr="0">
              <a:noAutofit/>
            </a:bodyPr>
            <a:lstStyle/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600" kern="1200" smtClean="0">
                  <a:latin typeface="Calibri"/>
                  <a:ea typeface="+mn-ea"/>
                  <a:cs typeface="+mn-cs"/>
                </a:rPr>
                <a:t>оптовые региональные компании</a:t>
              </a:r>
            </a:p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600" kern="1200" smtClean="0">
                  <a:latin typeface="Calibri"/>
                  <a:ea typeface="+mn-ea"/>
                  <a:cs typeface="+mn-cs"/>
                </a:rPr>
                <a:t>13%</a:t>
              </a:r>
              <a:endParaRPr lang="ru-RU" sz="1600" kern="1200" dirty="0"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9" name="Полилиния 18"/>
            <p:cNvSpPr/>
            <p:nvPr/>
          </p:nvSpPr>
          <p:spPr>
            <a:xfrm>
              <a:off x="4765437" y="3823169"/>
              <a:ext cx="985543" cy="1920526"/>
            </a:xfrm>
            <a:custGeom>
              <a:avLst/>
              <a:gdLst>
                <a:gd name="connsiteX0" fmla="*/ 0 w 985543"/>
                <a:gd name="connsiteY0" fmla="*/ 98554 h 1820220"/>
                <a:gd name="connsiteX1" fmla="*/ 98554 w 985543"/>
                <a:gd name="connsiteY1" fmla="*/ 0 h 1820220"/>
                <a:gd name="connsiteX2" fmla="*/ 886989 w 985543"/>
                <a:gd name="connsiteY2" fmla="*/ 0 h 1820220"/>
                <a:gd name="connsiteX3" fmla="*/ 985543 w 985543"/>
                <a:gd name="connsiteY3" fmla="*/ 98554 h 1820220"/>
                <a:gd name="connsiteX4" fmla="*/ 985543 w 985543"/>
                <a:gd name="connsiteY4" fmla="*/ 1721666 h 1820220"/>
                <a:gd name="connsiteX5" fmla="*/ 886989 w 985543"/>
                <a:gd name="connsiteY5" fmla="*/ 1820220 h 1820220"/>
                <a:gd name="connsiteX6" fmla="*/ 98554 w 985543"/>
                <a:gd name="connsiteY6" fmla="*/ 1820220 h 1820220"/>
                <a:gd name="connsiteX7" fmla="*/ 0 w 985543"/>
                <a:gd name="connsiteY7" fmla="*/ 1721666 h 1820220"/>
                <a:gd name="connsiteX8" fmla="*/ 0 w 985543"/>
                <a:gd name="connsiteY8" fmla="*/ 98554 h 18202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985543" h="1820220">
                  <a:moveTo>
                    <a:pt x="0" y="98554"/>
                  </a:moveTo>
                  <a:cubicBezTo>
                    <a:pt x="0" y="44124"/>
                    <a:pt x="44124" y="0"/>
                    <a:pt x="98554" y="0"/>
                  </a:cubicBezTo>
                  <a:lnTo>
                    <a:pt x="886989" y="0"/>
                  </a:lnTo>
                  <a:cubicBezTo>
                    <a:pt x="941419" y="0"/>
                    <a:pt x="985543" y="44124"/>
                    <a:pt x="985543" y="98554"/>
                  </a:cubicBezTo>
                  <a:lnTo>
                    <a:pt x="985543" y="1721666"/>
                  </a:lnTo>
                  <a:cubicBezTo>
                    <a:pt x="985543" y="1776096"/>
                    <a:pt x="941419" y="1820220"/>
                    <a:pt x="886989" y="1820220"/>
                  </a:cubicBezTo>
                  <a:lnTo>
                    <a:pt x="98554" y="1820220"/>
                  </a:lnTo>
                  <a:cubicBezTo>
                    <a:pt x="44124" y="1820220"/>
                    <a:pt x="0" y="1776096"/>
                    <a:pt x="0" y="1721666"/>
                  </a:cubicBezTo>
                  <a:lnTo>
                    <a:pt x="0" y="98554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82206" tIns="82206" rIns="82206" bIns="82206" numCol="1" spcCol="1270" anchor="ctr" anchorCtr="0">
              <a:noAutofit/>
            </a:bodyPr>
            <a:lstStyle/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600" kern="1200" dirty="0" smtClean="0">
                  <a:latin typeface="Calibri"/>
                  <a:ea typeface="+mn-ea"/>
                  <a:cs typeface="+mn-cs"/>
                </a:rPr>
                <a:t> профессиональная розница</a:t>
              </a:r>
            </a:p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600" kern="1200" dirty="0" smtClean="0">
                  <a:latin typeface="Calibri"/>
                  <a:ea typeface="+mn-ea"/>
                  <a:cs typeface="+mn-cs"/>
                </a:rPr>
                <a:t>19%</a:t>
              </a:r>
              <a:endParaRPr lang="ru-RU" sz="1600" kern="1200" dirty="0"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1" name="Полилиния 20"/>
            <p:cNvSpPr/>
            <p:nvPr/>
          </p:nvSpPr>
          <p:spPr>
            <a:xfrm>
              <a:off x="6075225" y="3825399"/>
              <a:ext cx="985543" cy="1920526"/>
            </a:xfrm>
            <a:custGeom>
              <a:avLst/>
              <a:gdLst>
                <a:gd name="connsiteX0" fmla="*/ 0 w 985543"/>
                <a:gd name="connsiteY0" fmla="*/ 98554 h 2385252"/>
                <a:gd name="connsiteX1" fmla="*/ 98554 w 985543"/>
                <a:gd name="connsiteY1" fmla="*/ 0 h 2385252"/>
                <a:gd name="connsiteX2" fmla="*/ 886989 w 985543"/>
                <a:gd name="connsiteY2" fmla="*/ 0 h 2385252"/>
                <a:gd name="connsiteX3" fmla="*/ 985543 w 985543"/>
                <a:gd name="connsiteY3" fmla="*/ 98554 h 2385252"/>
                <a:gd name="connsiteX4" fmla="*/ 985543 w 985543"/>
                <a:gd name="connsiteY4" fmla="*/ 2286698 h 2385252"/>
                <a:gd name="connsiteX5" fmla="*/ 886989 w 985543"/>
                <a:gd name="connsiteY5" fmla="*/ 2385252 h 2385252"/>
                <a:gd name="connsiteX6" fmla="*/ 98554 w 985543"/>
                <a:gd name="connsiteY6" fmla="*/ 2385252 h 2385252"/>
                <a:gd name="connsiteX7" fmla="*/ 0 w 985543"/>
                <a:gd name="connsiteY7" fmla="*/ 2286698 h 2385252"/>
                <a:gd name="connsiteX8" fmla="*/ 0 w 985543"/>
                <a:gd name="connsiteY8" fmla="*/ 98554 h 23852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985543" h="2385252">
                  <a:moveTo>
                    <a:pt x="0" y="98554"/>
                  </a:moveTo>
                  <a:cubicBezTo>
                    <a:pt x="0" y="44124"/>
                    <a:pt x="44124" y="0"/>
                    <a:pt x="98554" y="0"/>
                  </a:cubicBezTo>
                  <a:lnTo>
                    <a:pt x="886989" y="0"/>
                  </a:lnTo>
                  <a:cubicBezTo>
                    <a:pt x="941419" y="0"/>
                    <a:pt x="985543" y="44124"/>
                    <a:pt x="985543" y="98554"/>
                  </a:cubicBezTo>
                  <a:lnTo>
                    <a:pt x="985543" y="2286698"/>
                  </a:lnTo>
                  <a:cubicBezTo>
                    <a:pt x="985543" y="2341128"/>
                    <a:pt x="941419" y="2385252"/>
                    <a:pt x="886989" y="2385252"/>
                  </a:cubicBezTo>
                  <a:lnTo>
                    <a:pt x="98554" y="2385252"/>
                  </a:lnTo>
                  <a:cubicBezTo>
                    <a:pt x="44124" y="2385252"/>
                    <a:pt x="0" y="2341128"/>
                    <a:pt x="0" y="2286698"/>
                  </a:cubicBezTo>
                  <a:lnTo>
                    <a:pt x="0" y="98554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82206" tIns="82206" rIns="82206" bIns="82206" numCol="1" spcCol="1270" anchor="ctr" anchorCtr="0">
              <a:noAutofit/>
            </a:bodyPr>
            <a:lstStyle/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600" kern="1200" smtClean="0">
                  <a:latin typeface="Calibri"/>
                  <a:ea typeface="+mn-ea"/>
                  <a:cs typeface="+mn-cs"/>
                </a:rPr>
                <a:t>конечные потребители</a:t>
              </a:r>
            </a:p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600" kern="1200" smtClean="0">
                  <a:latin typeface="Calibri"/>
                  <a:ea typeface="+mn-ea"/>
                  <a:cs typeface="+mn-cs"/>
                </a:rPr>
                <a:t>34%</a:t>
              </a:r>
              <a:endParaRPr lang="ru-RU" sz="1600" kern="1200"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3" name="Полилиния 22"/>
            <p:cNvSpPr/>
            <p:nvPr/>
          </p:nvSpPr>
          <p:spPr>
            <a:xfrm>
              <a:off x="5562855" y="2502906"/>
              <a:ext cx="1496725" cy="910968"/>
            </a:xfrm>
            <a:custGeom>
              <a:avLst/>
              <a:gdLst>
                <a:gd name="connsiteX0" fmla="*/ 0 w 1496725"/>
                <a:gd name="connsiteY0" fmla="*/ 65703 h 657029"/>
                <a:gd name="connsiteX1" fmla="*/ 65703 w 1496725"/>
                <a:gd name="connsiteY1" fmla="*/ 0 h 657029"/>
                <a:gd name="connsiteX2" fmla="*/ 1431022 w 1496725"/>
                <a:gd name="connsiteY2" fmla="*/ 0 h 657029"/>
                <a:gd name="connsiteX3" fmla="*/ 1496725 w 1496725"/>
                <a:gd name="connsiteY3" fmla="*/ 65703 h 657029"/>
                <a:gd name="connsiteX4" fmla="*/ 1496725 w 1496725"/>
                <a:gd name="connsiteY4" fmla="*/ 591326 h 657029"/>
                <a:gd name="connsiteX5" fmla="*/ 1431022 w 1496725"/>
                <a:gd name="connsiteY5" fmla="*/ 657029 h 657029"/>
                <a:gd name="connsiteX6" fmla="*/ 65703 w 1496725"/>
                <a:gd name="connsiteY6" fmla="*/ 657029 h 657029"/>
                <a:gd name="connsiteX7" fmla="*/ 0 w 1496725"/>
                <a:gd name="connsiteY7" fmla="*/ 591326 h 657029"/>
                <a:gd name="connsiteX8" fmla="*/ 0 w 1496725"/>
                <a:gd name="connsiteY8" fmla="*/ 65703 h 6570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496725" h="657029">
                  <a:moveTo>
                    <a:pt x="0" y="65703"/>
                  </a:moveTo>
                  <a:cubicBezTo>
                    <a:pt x="0" y="29416"/>
                    <a:pt x="29416" y="0"/>
                    <a:pt x="65703" y="0"/>
                  </a:cubicBezTo>
                  <a:lnTo>
                    <a:pt x="1431022" y="0"/>
                  </a:lnTo>
                  <a:cubicBezTo>
                    <a:pt x="1467309" y="0"/>
                    <a:pt x="1496725" y="29416"/>
                    <a:pt x="1496725" y="65703"/>
                  </a:cubicBezTo>
                  <a:lnTo>
                    <a:pt x="1496725" y="591326"/>
                  </a:lnTo>
                  <a:cubicBezTo>
                    <a:pt x="1496725" y="627613"/>
                    <a:pt x="1467309" y="657029"/>
                    <a:pt x="1431022" y="657029"/>
                  </a:cubicBezTo>
                  <a:lnTo>
                    <a:pt x="65703" y="657029"/>
                  </a:lnTo>
                  <a:cubicBezTo>
                    <a:pt x="29416" y="657029"/>
                    <a:pt x="0" y="627613"/>
                    <a:pt x="0" y="591326"/>
                  </a:cubicBezTo>
                  <a:lnTo>
                    <a:pt x="0" y="65703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72584" tIns="72584" rIns="72584" bIns="72584" numCol="1" spcCol="1270" anchor="ctr" anchorCtr="0">
              <a:noAutofit/>
            </a:bodyPr>
            <a:lstStyle/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600" kern="1200" dirty="0" smtClean="0">
                  <a:latin typeface="Calibri"/>
                  <a:ea typeface="+mn-ea"/>
                  <a:cs typeface="+mn-cs"/>
                </a:rPr>
                <a:t>прямые продажи конечным потребителям</a:t>
              </a:r>
            </a:p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600" kern="1200" dirty="0" smtClean="0">
                  <a:latin typeface="Calibri"/>
                  <a:ea typeface="+mn-ea"/>
                  <a:cs typeface="+mn-cs"/>
                </a:rPr>
                <a:t>8%</a:t>
              </a:r>
              <a:endParaRPr lang="ru-RU" sz="1600" kern="1200" dirty="0">
                <a:latin typeface="Calibri"/>
                <a:ea typeface="+mn-ea"/>
                <a:cs typeface="+mn-cs"/>
              </a:endParaRPr>
            </a:p>
          </p:txBody>
        </p:sp>
      </p:grpSp>
      <p:cxnSp>
        <p:nvCxnSpPr>
          <p:cNvPr id="36" name="Прямая соединительная линия 35"/>
          <p:cNvCxnSpPr/>
          <p:nvPr/>
        </p:nvCxnSpPr>
        <p:spPr>
          <a:xfrm>
            <a:off x="1647910" y="3829438"/>
            <a:ext cx="0" cy="22072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единительная линия 36"/>
          <p:cNvCxnSpPr/>
          <p:nvPr/>
        </p:nvCxnSpPr>
        <p:spPr>
          <a:xfrm>
            <a:off x="7566969" y="3848838"/>
            <a:ext cx="0" cy="22072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единительная линия 37"/>
          <p:cNvCxnSpPr/>
          <p:nvPr/>
        </p:nvCxnSpPr>
        <p:spPr>
          <a:xfrm>
            <a:off x="3592388" y="3847219"/>
            <a:ext cx="0" cy="22072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единительная линия 38"/>
          <p:cNvCxnSpPr/>
          <p:nvPr/>
        </p:nvCxnSpPr>
        <p:spPr>
          <a:xfrm>
            <a:off x="5557878" y="3841959"/>
            <a:ext cx="0" cy="22072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>
            <a:off x="4491050" y="3592006"/>
            <a:ext cx="0" cy="22072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49191372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dirty="0" smtClean="0"/>
              <a:t>Структура рынка ламп по </a:t>
            </a:r>
            <a:br>
              <a:rPr lang="ru-RU" sz="3200" dirty="0" smtClean="0"/>
            </a:br>
            <a:r>
              <a:rPr lang="ru-RU" sz="3200" dirty="0" smtClean="0"/>
              <a:t>товаропроводящим каналам</a:t>
            </a:r>
            <a:endParaRPr lang="ru-RU" sz="3200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F5024-256B-4C27-9B63-2F79251CF5E0}" type="slidenum">
              <a:rPr lang="de-DE" smtClean="0"/>
              <a:pPr/>
              <a:t>16</a:t>
            </a:fld>
            <a:endParaRPr lang="de-DE"/>
          </a:p>
        </p:txBody>
      </p:sp>
      <p:sp>
        <p:nvSpPr>
          <p:cNvPr id="17" name="Полилиния 16"/>
          <p:cNvSpPr/>
          <p:nvPr/>
        </p:nvSpPr>
        <p:spPr>
          <a:xfrm>
            <a:off x="1308539" y="1775340"/>
            <a:ext cx="6999890" cy="841387"/>
          </a:xfrm>
          <a:custGeom>
            <a:avLst/>
            <a:gdLst>
              <a:gd name="connsiteX0" fmla="*/ 0 w 4369690"/>
              <a:gd name="connsiteY0" fmla="*/ 84139 h 841387"/>
              <a:gd name="connsiteX1" fmla="*/ 84139 w 4369690"/>
              <a:gd name="connsiteY1" fmla="*/ 0 h 841387"/>
              <a:gd name="connsiteX2" fmla="*/ 4285551 w 4369690"/>
              <a:gd name="connsiteY2" fmla="*/ 0 h 841387"/>
              <a:gd name="connsiteX3" fmla="*/ 4369690 w 4369690"/>
              <a:gd name="connsiteY3" fmla="*/ 84139 h 841387"/>
              <a:gd name="connsiteX4" fmla="*/ 4369690 w 4369690"/>
              <a:gd name="connsiteY4" fmla="*/ 757248 h 841387"/>
              <a:gd name="connsiteX5" fmla="*/ 4285551 w 4369690"/>
              <a:gd name="connsiteY5" fmla="*/ 841387 h 841387"/>
              <a:gd name="connsiteX6" fmla="*/ 84139 w 4369690"/>
              <a:gd name="connsiteY6" fmla="*/ 841387 h 841387"/>
              <a:gd name="connsiteX7" fmla="*/ 0 w 4369690"/>
              <a:gd name="connsiteY7" fmla="*/ 757248 h 841387"/>
              <a:gd name="connsiteX8" fmla="*/ 0 w 4369690"/>
              <a:gd name="connsiteY8" fmla="*/ 84139 h 8413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369690" h="841387">
                <a:moveTo>
                  <a:pt x="0" y="84139"/>
                </a:moveTo>
                <a:cubicBezTo>
                  <a:pt x="0" y="37670"/>
                  <a:pt x="37670" y="0"/>
                  <a:pt x="84139" y="0"/>
                </a:cubicBezTo>
                <a:lnTo>
                  <a:pt x="4285551" y="0"/>
                </a:lnTo>
                <a:cubicBezTo>
                  <a:pt x="4332020" y="0"/>
                  <a:pt x="4369690" y="37670"/>
                  <a:pt x="4369690" y="84139"/>
                </a:cubicBezTo>
                <a:lnTo>
                  <a:pt x="4369690" y="757248"/>
                </a:lnTo>
                <a:cubicBezTo>
                  <a:pt x="4369690" y="803717"/>
                  <a:pt x="4332020" y="841387"/>
                  <a:pt x="4285551" y="841387"/>
                </a:cubicBezTo>
                <a:lnTo>
                  <a:pt x="84139" y="841387"/>
                </a:lnTo>
                <a:cubicBezTo>
                  <a:pt x="37670" y="841387"/>
                  <a:pt x="0" y="803717"/>
                  <a:pt x="0" y="757248"/>
                </a:cubicBezTo>
                <a:lnTo>
                  <a:pt x="0" y="84139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77983" tIns="77983" rIns="77983" bIns="77983" numCol="1" spcCol="1270" anchor="ctr" anchorCtr="0">
            <a:noAutofit/>
          </a:bodyPr>
          <a:lstStyle/>
          <a:p>
            <a:pPr lvl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600" kern="1200" smtClean="0">
                <a:latin typeface="Calibri"/>
                <a:ea typeface="+mn-ea"/>
                <a:cs typeface="+mn-cs"/>
              </a:rPr>
              <a:t>потребительский сегмент</a:t>
            </a:r>
            <a:endParaRPr lang="ru-RU" sz="1600" kern="1200">
              <a:latin typeface="Calibri"/>
              <a:ea typeface="+mn-ea"/>
              <a:cs typeface="+mn-cs"/>
            </a:endParaRPr>
          </a:p>
        </p:txBody>
      </p:sp>
      <p:sp>
        <p:nvSpPr>
          <p:cNvPr id="19" name="Полилиния 18"/>
          <p:cNvSpPr/>
          <p:nvPr/>
        </p:nvSpPr>
        <p:spPr>
          <a:xfrm>
            <a:off x="1645580" y="3145583"/>
            <a:ext cx="2345727" cy="864000"/>
          </a:xfrm>
          <a:custGeom>
            <a:avLst/>
            <a:gdLst>
              <a:gd name="connsiteX0" fmla="*/ 0 w 1262080"/>
              <a:gd name="connsiteY0" fmla="*/ 84139 h 841387"/>
              <a:gd name="connsiteX1" fmla="*/ 84139 w 1262080"/>
              <a:gd name="connsiteY1" fmla="*/ 0 h 841387"/>
              <a:gd name="connsiteX2" fmla="*/ 1177941 w 1262080"/>
              <a:gd name="connsiteY2" fmla="*/ 0 h 841387"/>
              <a:gd name="connsiteX3" fmla="*/ 1262080 w 1262080"/>
              <a:gd name="connsiteY3" fmla="*/ 84139 h 841387"/>
              <a:gd name="connsiteX4" fmla="*/ 1262080 w 1262080"/>
              <a:gd name="connsiteY4" fmla="*/ 757248 h 841387"/>
              <a:gd name="connsiteX5" fmla="*/ 1177941 w 1262080"/>
              <a:gd name="connsiteY5" fmla="*/ 841387 h 841387"/>
              <a:gd name="connsiteX6" fmla="*/ 84139 w 1262080"/>
              <a:gd name="connsiteY6" fmla="*/ 841387 h 841387"/>
              <a:gd name="connsiteX7" fmla="*/ 0 w 1262080"/>
              <a:gd name="connsiteY7" fmla="*/ 757248 h 841387"/>
              <a:gd name="connsiteX8" fmla="*/ 0 w 1262080"/>
              <a:gd name="connsiteY8" fmla="*/ 84139 h 8413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62080" h="841387">
                <a:moveTo>
                  <a:pt x="0" y="84139"/>
                </a:moveTo>
                <a:cubicBezTo>
                  <a:pt x="0" y="37670"/>
                  <a:pt x="37670" y="0"/>
                  <a:pt x="84139" y="0"/>
                </a:cubicBezTo>
                <a:lnTo>
                  <a:pt x="1177941" y="0"/>
                </a:lnTo>
                <a:cubicBezTo>
                  <a:pt x="1224410" y="0"/>
                  <a:pt x="1262080" y="37670"/>
                  <a:pt x="1262080" y="84139"/>
                </a:cubicBezTo>
                <a:lnTo>
                  <a:pt x="1262080" y="757248"/>
                </a:lnTo>
                <a:cubicBezTo>
                  <a:pt x="1262080" y="803717"/>
                  <a:pt x="1224410" y="841387"/>
                  <a:pt x="1177941" y="841387"/>
                </a:cubicBezTo>
                <a:lnTo>
                  <a:pt x="84139" y="841387"/>
                </a:lnTo>
                <a:cubicBezTo>
                  <a:pt x="37670" y="841387"/>
                  <a:pt x="0" y="803717"/>
                  <a:pt x="0" y="757248"/>
                </a:cubicBezTo>
                <a:lnTo>
                  <a:pt x="0" y="84139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77983" tIns="77983" rIns="77983" bIns="77983" numCol="1" spcCol="1270" anchor="ctr" anchorCtr="0">
            <a:noAutofit/>
          </a:bodyPr>
          <a:lstStyle/>
          <a:p>
            <a:pPr lvl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600" kern="1200" dirty="0" smtClean="0">
                <a:latin typeface="Calibri"/>
                <a:ea typeface="+mn-ea"/>
                <a:cs typeface="+mn-cs"/>
              </a:rPr>
              <a:t>современная розница</a:t>
            </a:r>
          </a:p>
          <a:p>
            <a:pPr lvl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600" kern="1200" dirty="0" smtClean="0">
                <a:latin typeface="Calibri"/>
                <a:ea typeface="+mn-ea"/>
                <a:cs typeface="+mn-cs"/>
              </a:rPr>
              <a:t>27%</a:t>
            </a:r>
            <a:endParaRPr lang="ru-RU" sz="1600" kern="1200" dirty="0">
              <a:latin typeface="Calibri"/>
              <a:ea typeface="+mn-ea"/>
              <a:cs typeface="+mn-cs"/>
            </a:endParaRPr>
          </a:p>
        </p:txBody>
      </p:sp>
      <p:sp>
        <p:nvSpPr>
          <p:cNvPr id="21" name="Полилиния 20"/>
          <p:cNvSpPr/>
          <p:nvPr/>
        </p:nvSpPr>
        <p:spPr>
          <a:xfrm>
            <a:off x="4981534" y="3151614"/>
            <a:ext cx="2480122" cy="864000"/>
          </a:xfrm>
          <a:custGeom>
            <a:avLst/>
            <a:gdLst>
              <a:gd name="connsiteX0" fmla="*/ 0 w 1262080"/>
              <a:gd name="connsiteY0" fmla="*/ 84139 h 841387"/>
              <a:gd name="connsiteX1" fmla="*/ 84139 w 1262080"/>
              <a:gd name="connsiteY1" fmla="*/ 0 h 841387"/>
              <a:gd name="connsiteX2" fmla="*/ 1177941 w 1262080"/>
              <a:gd name="connsiteY2" fmla="*/ 0 h 841387"/>
              <a:gd name="connsiteX3" fmla="*/ 1262080 w 1262080"/>
              <a:gd name="connsiteY3" fmla="*/ 84139 h 841387"/>
              <a:gd name="connsiteX4" fmla="*/ 1262080 w 1262080"/>
              <a:gd name="connsiteY4" fmla="*/ 757248 h 841387"/>
              <a:gd name="connsiteX5" fmla="*/ 1177941 w 1262080"/>
              <a:gd name="connsiteY5" fmla="*/ 841387 h 841387"/>
              <a:gd name="connsiteX6" fmla="*/ 84139 w 1262080"/>
              <a:gd name="connsiteY6" fmla="*/ 841387 h 841387"/>
              <a:gd name="connsiteX7" fmla="*/ 0 w 1262080"/>
              <a:gd name="connsiteY7" fmla="*/ 757248 h 841387"/>
              <a:gd name="connsiteX8" fmla="*/ 0 w 1262080"/>
              <a:gd name="connsiteY8" fmla="*/ 84139 h 8413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62080" h="841387">
                <a:moveTo>
                  <a:pt x="0" y="84139"/>
                </a:moveTo>
                <a:cubicBezTo>
                  <a:pt x="0" y="37670"/>
                  <a:pt x="37670" y="0"/>
                  <a:pt x="84139" y="0"/>
                </a:cubicBezTo>
                <a:lnTo>
                  <a:pt x="1177941" y="0"/>
                </a:lnTo>
                <a:cubicBezTo>
                  <a:pt x="1224410" y="0"/>
                  <a:pt x="1262080" y="37670"/>
                  <a:pt x="1262080" y="84139"/>
                </a:cubicBezTo>
                <a:lnTo>
                  <a:pt x="1262080" y="757248"/>
                </a:lnTo>
                <a:cubicBezTo>
                  <a:pt x="1262080" y="803717"/>
                  <a:pt x="1224410" y="841387"/>
                  <a:pt x="1177941" y="841387"/>
                </a:cubicBezTo>
                <a:lnTo>
                  <a:pt x="84139" y="841387"/>
                </a:lnTo>
                <a:cubicBezTo>
                  <a:pt x="37670" y="841387"/>
                  <a:pt x="0" y="803717"/>
                  <a:pt x="0" y="757248"/>
                </a:cubicBezTo>
                <a:lnTo>
                  <a:pt x="0" y="84139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77983" tIns="77983" rIns="77983" bIns="77983" numCol="1" spcCol="1270" anchor="ctr" anchorCtr="0">
            <a:noAutofit/>
          </a:bodyPr>
          <a:lstStyle/>
          <a:p>
            <a:pPr lvl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600" kern="1200" dirty="0" smtClean="0">
                <a:latin typeface="Calibri"/>
                <a:ea typeface="+mn-ea"/>
                <a:cs typeface="+mn-cs"/>
              </a:rPr>
              <a:t>оптовый канал</a:t>
            </a:r>
          </a:p>
          <a:p>
            <a:pPr lvl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600" kern="1200" dirty="0" smtClean="0">
                <a:latin typeface="Calibri"/>
                <a:ea typeface="+mn-ea"/>
                <a:cs typeface="+mn-cs"/>
              </a:rPr>
              <a:t>73%</a:t>
            </a:r>
            <a:endParaRPr lang="ru-RU" sz="1600" kern="1200" dirty="0">
              <a:latin typeface="Calibri"/>
              <a:ea typeface="+mn-ea"/>
              <a:cs typeface="+mn-cs"/>
            </a:endParaRPr>
          </a:p>
        </p:txBody>
      </p:sp>
      <p:sp>
        <p:nvSpPr>
          <p:cNvPr id="23" name="Полилиния 22"/>
          <p:cNvSpPr/>
          <p:nvPr/>
        </p:nvSpPr>
        <p:spPr>
          <a:xfrm>
            <a:off x="4136388" y="4453609"/>
            <a:ext cx="2021750" cy="1521484"/>
          </a:xfrm>
          <a:custGeom>
            <a:avLst/>
            <a:gdLst>
              <a:gd name="connsiteX0" fmla="*/ 0 w 1262080"/>
              <a:gd name="connsiteY0" fmla="*/ 84139 h 841387"/>
              <a:gd name="connsiteX1" fmla="*/ 84139 w 1262080"/>
              <a:gd name="connsiteY1" fmla="*/ 0 h 841387"/>
              <a:gd name="connsiteX2" fmla="*/ 1177941 w 1262080"/>
              <a:gd name="connsiteY2" fmla="*/ 0 h 841387"/>
              <a:gd name="connsiteX3" fmla="*/ 1262080 w 1262080"/>
              <a:gd name="connsiteY3" fmla="*/ 84139 h 841387"/>
              <a:gd name="connsiteX4" fmla="*/ 1262080 w 1262080"/>
              <a:gd name="connsiteY4" fmla="*/ 757248 h 841387"/>
              <a:gd name="connsiteX5" fmla="*/ 1177941 w 1262080"/>
              <a:gd name="connsiteY5" fmla="*/ 841387 h 841387"/>
              <a:gd name="connsiteX6" fmla="*/ 84139 w 1262080"/>
              <a:gd name="connsiteY6" fmla="*/ 841387 h 841387"/>
              <a:gd name="connsiteX7" fmla="*/ 0 w 1262080"/>
              <a:gd name="connsiteY7" fmla="*/ 757248 h 841387"/>
              <a:gd name="connsiteX8" fmla="*/ 0 w 1262080"/>
              <a:gd name="connsiteY8" fmla="*/ 84139 h 8413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62080" h="841387">
                <a:moveTo>
                  <a:pt x="0" y="84139"/>
                </a:moveTo>
                <a:cubicBezTo>
                  <a:pt x="0" y="37670"/>
                  <a:pt x="37670" y="0"/>
                  <a:pt x="84139" y="0"/>
                </a:cubicBezTo>
                <a:lnTo>
                  <a:pt x="1177941" y="0"/>
                </a:lnTo>
                <a:cubicBezTo>
                  <a:pt x="1224410" y="0"/>
                  <a:pt x="1262080" y="37670"/>
                  <a:pt x="1262080" y="84139"/>
                </a:cubicBezTo>
                <a:lnTo>
                  <a:pt x="1262080" y="757248"/>
                </a:lnTo>
                <a:cubicBezTo>
                  <a:pt x="1262080" y="803717"/>
                  <a:pt x="1224410" y="841387"/>
                  <a:pt x="1177941" y="841387"/>
                </a:cubicBezTo>
                <a:lnTo>
                  <a:pt x="84139" y="841387"/>
                </a:lnTo>
                <a:cubicBezTo>
                  <a:pt x="37670" y="841387"/>
                  <a:pt x="0" y="803717"/>
                  <a:pt x="0" y="757248"/>
                </a:cubicBezTo>
                <a:lnTo>
                  <a:pt x="0" y="84139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77983" tIns="77983" rIns="77983" bIns="77983" numCol="1" spcCol="1270" anchor="ctr" anchorCtr="0">
            <a:noAutofit/>
          </a:bodyPr>
          <a:lstStyle/>
          <a:p>
            <a:pPr lvl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600" kern="1200" smtClean="0">
                <a:latin typeface="Calibri"/>
                <a:ea typeface="+mn-ea"/>
                <a:cs typeface="+mn-cs"/>
              </a:rPr>
              <a:t>современная розница</a:t>
            </a:r>
          </a:p>
          <a:p>
            <a:pPr lvl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600" kern="1200" smtClean="0">
                <a:latin typeface="Calibri"/>
                <a:ea typeface="+mn-ea"/>
                <a:cs typeface="+mn-cs"/>
              </a:rPr>
              <a:t>30%</a:t>
            </a:r>
            <a:endParaRPr lang="ru-RU" sz="1600" kern="1200">
              <a:latin typeface="Calibri"/>
              <a:ea typeface="+mn-ea"/>
              <a:cs typeface="+mn-cs"/>
            </a:endParaRPr>
          </a:p>
        </p:txBody>
      </p:sp>
      <p:sp>
        <p:nvSpPr>
          <p:cNvPr id="25" name="Полилиния 24"/>
          <p:cNvSpPr/>
          <p:nvPr/>
        </p:nvSpPr>
        <p:spPr>
          <a:xfrm>
            <a:off x="6477791" y="4453651"/>
            <a:ext cx="2021750" cy="1521484"/>
          </a:xfrm>
          <a:custGeom>
            <a:avLst/>
            <a:gdLst>
              <a:gd name="connsiteX0" fmla="*/ 0 w 1262080"/>
              <a:gd name="connsiteY0" fmla="*/ 84139 h 841387"/>
              <a:gd name="connsiteX1" fmla="*/ 84139 w 1262080"/>
              <a:gd name="connsiteY1" fmla="*/ 0 h 841387"/>
              <a:gd name="connsiteX2" fmla="*/ 1177941 w 1262080"/>
              <a:gd name="connsiteY2" fmla="*/ 0 h 841387"/>
              <a:gd name="connsiteX3" fmla="*/ 1262080 w 1262080"/>
              <a:gd name="connsiteY3" fmla="*/ 84139 h 841387"/>
              <a:gd name="connsiteX4" fmla="*/ 1262080 w 1262080"/>
              <a:gd name="connsiteY4" fmla="*/ 757248 h 841387"/>
              <a:gd name="connsiteX5" fmla="*/ 1177941 w 1262080"/>
              <a:gd name="connsiteY5" fmla="*/ 841387 h 841387"/>
              <a:gd name="connsiteX6" fmla="*/ 84139 w 1262080"/>
              <a:gd name="connsiteY6" fmla="*/ 841387 h 841387"/>
              <a:gd name="connsiteX7" fmla="*/ 0 w 1262080"/>
              <a:gd name="connsiteY7" fmla="*/ 757248 h 841387"/>
              <a:gd name="connsiteX8" fmla="*/ 0 w 1262080"/>
              <a:gd name="connsiteY8" fmla="*/ 84139 h 8413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62080" h="841387">
                <a:moveTo>
                  <a:pt x="0" y="84139"/>
                </a:moveTo>
                <a:cubicBezTo>
                  <a:pt x="0" y="37670"/>
                  <a:pt x="37670" y="0"/>
                  <a:pt x="84139" y="0"/>
                </a:cubicBezTo>
                <a:lnTo>
                  <a:pt x="1177941" y="0"/>
                </a:lnTo>
                <a:cubicBezTo>
                  <a:pt x="1224410" y="0"/>
                  <a:pt x="1262080" y="37670"/>
                  <a:pt x="1262080" y="84139"/>
                </a:cubicBezTo>
                <a:lnTo>
                  <a:pt x="1262080" y="757248"/>
                </a:lnTo>
                <a:cubicBezTo>
                  <a:pt x="1262080" y="803717"/>
                  <a:pt x="1224410" y="841387"/>
                  <a:pt x="1177941" y="841387"/>
                </a:cubicBezTo>
                <a:lnTo>
                  <a:pt x="84139" y="841387"/>
                </a:lnTo>
                <a:cubicBezTo>
                  <a:pt x="37670" y="841387"/>
                  <a:pt x="0" y="803717"/>
                  <a:pt x="0" y="757248"/>
                </a:cubicBezTo>
                <a:lnTo>
                  <a:pt x="0" y="84139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77983" tIns="77983" rIns="77983" bIns="77983" numCol="1" spcCol="1270" anchor="ctr" anchorCtr="0">
            <a:noAutofit/>
          </a:bodyPr>
          <a:lstStyle/>
          <a:p>
            <a:pPr lvl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600" kern="1200" dirty="0" smtClean="0">
                <a:latin typeface="Calibri"/>
                <a:ea typeface="+mn-ea"/>
                <a:cs typeface="+mn-cs"/>
              </a:rPr>
              <a:t>традиционная розница</a:t>
            </a:r>
          </a:p>
          <a:p>
            <a:pPr lvl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600" kern="1200" dirty="0" smtClean="0">
                <a:latin typeface="Calibri"/>
                <a:ea typeface="+mn-ea"/>
                <a:cs typeface="+mn-cs"/>
              </a:rPr>
              <a:t>43%</a:t>
            </a:r>
            <a:endParaRPr lang="ru-RU" sz="1600" kern="1200" dirty="0">
              <a:latin typeface="Calibri"/>
              <a:ea typeface="+mn-ea"/>
              <a:cs typeface="+mn-cs"/>
            </a:endParaRPr>
          </a:p>
        </p:txBody>
      </p:sp>
      <p:cxnSp>
        <p:nvCxnSpPr>
          <p:cNvPr id="26" name="Прямая соединительная линия 25"/>
          <p:cNvCxnSpPr/>
          <p:nvPr/>
        </p:nvCxnSpPr>
        <p:spPr>
          <a:xfrm>
            <a:off x="6242587" y="2894180"/>
            <a:ext cx="0" cy="2520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/>
          <p:nvPr/>
        </p:nvCxnSpPr>
        <p:spPr>
          <a:xfrm>
            <a:off x="5175360" y="4219650"/>
            <a:ext cx="21600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/>
          <p:nvPr/>
        </p:nvCxnSpPr>
        <p:spPr>
          <a:xfrm>
            <a:off x="6274119" y="3960980"/>
            <a:ext cx="0" cy="2520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/>
          <p:cNvCxnSpPr/>
          <p:nvPr/>
        </p:nvCxnSpPr>
        <p:spPr>
          <a:xfrm>
            <a:off x="5188269" y="4218155"/>
            <a:ext cx="0" cy="2520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единительная линия 31"/>
          <p:cNvCxnSpPr/>
          <p:nvPr/>
        </p:nvCxnSpPr>
        <p:spPr>
          <a:xfrm>
            <a:off x="7335360" y="4218155"/>
            <a:ext cx="0" cy="2520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единительная линия 32"/>
          <p:cNvCxnSpPr/>
          <p:nvPr/>
        </p:nvCxnSpPr>
        <p:spPr>
          <a:xfrm>
            <a:off x="2768807" y="2904686"/>
            <a:ext cx="0" cy="2520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единительная линия 34"/>
          <p:cNvCxnSpPr/>
          <p:nvPr/>
        </p:nvCxnSpPr>
        <p:spPr>
          <a:xfrm>
            <a:off x="2758981" y="2878232"/>
            <a:ext cx="34920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единительная линия 35"/>
          <p:cNvCxnSpPr/>
          <p:nvPr/>
        </p:nvCxnSpPr>
        <p:spPr>
          <a:xfrm>
            <a:off x="4797361" y="2599872"/>
            <a:ext cx="0" cy="2520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38967627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dirty="0"/>
              <a:t>Структура рынка </a:t>
            </a:r>
            <a:r>
              <a:rPr lang="ru-RU" sz="3200" dirty="0" smtClean="0"/>
              <a:t>осветительных приборов </a:t>
            </a:r>
            <a:br>
              <a:rPr lang="ru-RU" sz="3200" dirty="0" smtClean="0"/>
            </a:br>
            <a:r>
              <a:rPr lang="ru-RU" sz="3200" dirty="0" smtClean="0"/>
              <a:t>по товаропроводящим </a:t>
            </a:r>
            <a:r>
              <a:rPr lang="ru-RU" sz="3200" dirty="0"/>
              <a:t>каналам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F5024-256B-4C27-9B63-2F79251CF5E0}" type="slidenum">
              <a:rPr lang="de-DE" smtClean="0"/>
              <a:pPr/>
              <a:t>17</a:t>
            </a:fld>
            <a:endParaRPr lang="de-DE"/>
          </a:p>
        </p:txBody>
      </p:sp>
      <p:sp>
        <p:nvSpPr>
          <p:cNvPr id="20" name="Полилиния 19"/>
          <p:cNvSpPr/>
          <p:nvPr/>
        </p:nvSpPr>
        <p:spPr>
          <a:xfrm>
            <a:off x="945930" y="1417638"/>
            <a:ext cx="7740869" cy="647279"/>
          </a:xfrm>
          <a:custGeom>
            <a:avLst/>
            <a:gdLst>
              <a:gd name="connsiteX0" fmla="*/ 0 w 4369690"/>
              <a:gd name="connsiteY0" fmla="*/ 84139 h 841387"/>
              <a:gd name="connsiteX1" fmla="*/ 84139 w 4369690"/>
              <a:gd name="connsiteY1" fmla="*/ 0 h 841387"/>
              <a:gd name="connsiteX2" fmla="*/ 4285551 w 4369690"/>
              <a:gd name="connsiteY2" fmla="*/ 0 h 841387"/>
              <a:gd name="connsiteX3" fmla="*/ 4369690 w 4369690"/>
              <a:gd name="connsiteY3" fmla="*/ 84139 h 841387"/>
              <a:gd name="connsiteX4" fmla="*/ 4369690 w 4369690"/>
              <a:gd name="connsiteY4" fmla="*/ 757248 h 841387"/>
              <a:gd name="connsiteX5" fmla="*/ 4285551 w 4369690"/>
              <a:gd name="connsiteY5" fmla="*/ 841387 h 841387"/>
              <a:gd name="connsiteX6" fmla="*/ 84139 w 4369690"/>
              <a:gd name="connsiteY6" fmla="*/ 841387 h 841387"/>
              <a:gd name="connsiteX7" fmla="*/ 0 w 4369690"/>
              <a:gd name="connsiteY7" fmla="*/ 757248 h 841387"/>
              <a:gd name="connsiteX8" fmla="*/ 0 w 4369690"/>
              <a:gd name="connsiteY8" fmla="*/ 84139 h 8413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369690" h="841387">
                <a:moveTo>
                  <a:pt x="0" y="84139"/>
                </a:moveTo>
                <a:cubicBezTo>
                  <a:pt x="0" y="37670"/>
                  <a:pt x="37670" y="0"/>
                  <a:pt x="84139" y="0"/>
                </a:cubicBezTo>
                <a:lnTo>
                  <a:pt x="4285551" y="0"/>
                </a:lnTo>
                <a:cubicBezTo>
                  <a:pt x="4332020" y="0"/>
                  <a:pt x="4369690" y="37670"/>
                  <a:pt x="4369690" y="84139"/>
                </a:cubicBezTo>
                <a:lnTo>
                  <a:pt x="4369690" y="757248"/>
                </a:lnTo>
                <a:cubicBezTo>
                  <a:pt x="4369690" y="803717"/>
                  <a:pt x="4332020" y="841387"/>
                  <a:pt x="4285551" y="841387"/>
                </a:cubicBezTo>
                <a:lnTo>
                  <a:pt x="84139" y="841387"/>
                </a:lnTo>
                <a:cubicBezTo>
                  <a:pt x="37670" y="841387"/>
                  <a:pt x="0" y="803717"/>
                  <a:pt x="0" y="757248"/>
                </a:cubicBezTo>
                <a:lnTo>
                  <a:pt x="0" y="84139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77983" tIns="77983" rIns="77983" bIns="77983" numCol="1" spcCol="1270" anchor="ctr" anchorCtr="0">
            <a:noAutofit/>
          </a:bodyPr>
          <a:lstStyle/>
          <a:p>
            <a:pPr lvl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600" kern="1200" dirty="0" smtClean="0">
                <a:latin typeface="Calibri"/>
                <a:ea typeface="+mn-ea"/>
                <a:cs typeface="+mn-cs"/>
              </a:rPr>
              <a:t>профессиональный сегмент</a:t>
            </a:r>
            <a:endParaRPr lang="ru-RU" sz="1600" kern="1200" dirty="0">
              <a:latin typeface="Calibri"/>
              <a:ea typeface="+mn-ea"/>
              <a:cs typeface="+mn-cs"/>
            </a:endParaRPr>
          </a:p>
        </p:txBody>
      </p:sp>
      <p:sp>
        <p:nvSpPr>
          <p:cNvPr id="21" name="Полилиния 20"/>
          <p:cNvSpPr/>
          <p:nvPr/>
        </p:nvSpPr>
        <p:spPr>
          <a:xfrm>
            <a:off x="6886800" y="2602998"/>
            <a:ext cx="1800000" cy="1548000"/>
          </a:xfrm>
          <a:custGeom>
            <a:avLst/>
            <a:gdLst>
              <a:gd name="connsiteX0" fmla="*/ 0 w 1262080"/>
              <a:gd name="connsiteY0" fmla="*/ 84139 h 841387"/>
              <a:gd name="connsiteX1" fmla="*/ 84139 w 1262080"/>
              <a:gd name="connsiteY1" fmla="*/ 0 h 841387"/>
              <a:gd name="connsiteX2" fmla="*/ 1177941 w 1262080"/>
              <a:gd name="connsiteY2" fmla="*/ 0 h 841387"/>
              <a:gd name="connsiteX3" fmla="*/ 1262080 w 1262080"/>
              <a:gd name="connsiteY3" fmla="*/ 84139 h 841387"/>
              <a:gd name="connsiteX4" fmla="*/ 1262080 w 1262080"/>
              <a:gd name="connsiteY4" fmla="*/ 757248 h 841387"/>
              <a:gd name="connsiteX5" fmla="*/ 1177941 w 1262080"/>
              <a:gd name="connsiteY5" fmla="*/ 841387 h 841387"/>
              <a:gd name="connsiteX6" fmla="*/ 84139 w 1262080"/>
              <a:gd name="connsiteY6" fmla="*/ 841387 h 841387"/>
              <a:gd name="connsiteX7" fmla="*/ 0 w 1262080"/>
              <a:gd name="connsiteY7" fmla="*/ 757248 h 841387"/>
              <a:gd name="connsiteX8" fmla="*/ 0 w 1262080"/>
              <a:gd name="connsiteY8" fmla="*/ 84139 h 8413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62080" h="841387">
                <a:moveTo>
                  <a:pt x="0" y="84139"/>
                </a:moveTo>
                <a:cubicBezTo>
                  <a:pt x="0" y="37670"/>
                  <a:pt x="37670" y="0"/>
                  <a:pt x="84139" y="0"/>
                </a:cubicBezTo>
                <a:lnTo>
                  <a:pt x="1177941" y="0"/>
                </a:lnTo>
                <a:cubicBezTo>
                  <a:pt x="1224410" y="0"/>
                  <a:pt x="1262080" y="37670"/>
                  <a:pt x="1262080" y="84139"/>
                </a:cubicBezTo>
                <a:lnTo>
                  <a:pt x="1262080" y="757248"/>
                </a:lnTo>
                <a:cubicBezTo>
                  <a:pt x="1262080" y="803717"/>
                  <a:pt x="1224410" y="841387"/>
                  <a:pt x="1177941" y="841387"/>
                </a:cubicBezTo>
                <a:lnTo>
                  <a:pt x="84139" y="841387"/>
                </a:lnTo>
                <a:cubicBezTo>
                  <a:pt x="37670" y="841387"/>
                  <a:pt x="0" y="803717"/>
                  <a:pt x="0" y="757248"/>
                </a:cubicBezTo>
                <a:lnTo>
                  <a:pt x="0" y="84139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77983" tIns="77983" rIns="77983" bIns="77983" numCol="1" spcCol="1270" anchor="t" anchorCtr="0">
            <a:noAutofit/>
          </a:bodyPr>
          <a:lstStyle/>
          <a:p>
            <a:pPr lvl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600" kern="1200" dirty="0" smtClean="0">
                <a:latin typeface="Calibri"/>
                <a:ea typeface="+mn-ea"/>
                <a:cs typeface="+mn-cs"/>
              </a:rPr>
              <a:t>профессиональная розница</a:t>
            </a:r>
          </a:p>
          <a:p>
            <a:pPr lvl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600" kern="1200" dirty="0" smtClean="0">
                <a:latin typeface="Calibri"/>
                <a:ea typeface="+mn-ea"/>
                <a:cs typeface="+mn-cs"/>
              </a:rPr>
              <a:t>2%</a:t>
            </a:r>
            <a:endParaRPr lang="ru-RU" sz="1600" kern="1200" dirty="0">
              <a:latin typeface="Calibri"/>
              <a:ea typeface="+mn-ea"/>
              <a:cs typeface="+mn-cs"/>
            </a:endParaRPr>
          </a:p>
        </p:txBody>
      </p:sp>
      <p:sp>
        <p:nvSpPr>
          <p:cNvPr id="22" name="Полилиния 21"/>
          <p:cNvSpPr/>
          <p:nvPr/>
        </p:nvSpPr>
        <p:spPr>
          <a:xfrm>
            <a:off x="945931" y="2586327"/>
            <a:ext cx="1800000" cy="1548000"/>
          </a:xfrm>
          <a:custGeom>
            <a:avLst/>
            <a:gdLst>
              <a:gd name="connsiteX0" fmla="*/ 0 w 1262080"/>
              <a:gd name="connsiteY0" fmla="*/ 84139 h 841387"/>
              <a:gd name="connsiteX1" fmla="*/ 84139 w 1262080"/>
              <a:gd name="connsiteY1" fmla="*/ 0 h 841387"/>
              <a:gd name="connsiteX2" fmla="*/ 1177941 w 1262080"/>
              <a:gd name="connsiteY2" fmla="*/ 0 h 841387"/>
              <a:gd name="connsiteX3" fmla="*/ 1262080 w 1262080"/>
              <a:gd name="connsiteY3" fmla="*/ 84139 h 841387"/>
              <a:gd name="connsiteX4" fmla="*/ 1262080 w 1262080"/>
              <a:gd name="connsiteY4" fmla="*/ 757248 h 841387"/>
              <a:gd name="connsiteX5" fmla="*/ 1177941 w 1262080"/>
              <a:gd name="connsiteY5" fmla="*/ 841387 h 841387"/>
              <a:gd name="connsiteX6" fmla="*/ 84139 w 1262080"/>
              <a:gd name="connsiteY6" fmla="*/ 841387 h 841387"/>
              <a:gd name="connsiteX7" fmla="*/ 0 w 1262080"/>
              <a:gd name="connsiteY7" fmla="*/ 757248 h 841387"/>
              <a:gd name="connsiteX8" fmla="*/ 0 w 1262080"/>
              <a:gd name="connsiteY8" fmla="*/ 84139 h 8413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62080" h="841387">
                <a:moveTo>
                  <a:pt x="0" y="84139"/>
                </a:moveTo>
                <a:cubicBezTo>
                  <a:pt x="0" y="37670"/>
                  <a:pt x="37670" y="0"/>
                  <a:pt x="84139" y="0"/>
                </a:cubicBezTo>
                <a:lnTo>
                  <a:pt x="1177941" y="0"/>
                </a:lnTo>
                <a:cubicBezTo>
                  <a:pt x="1224410" y="0"/>
                  <a:pt x="1262080" y="37670"/>
                  <a:pt x="1262080" y="84139"/>
                </a:cubicBezTo>
                <a:lnTo>
                  <a:pt x="1262080" y="757248"/>
                </a:lnTo>
                <a:cubicBezTo>
                  <a:pt x="1262080" y="803717"/>
                  <a:pt x="1224410" y="841387"/>
                  <a:pt x="1177941" y="841387"/>
                </a:cubicBezTo>
                <a:lnTo>
                  <a:pt x="84139" y="841387"/>
                </a:lnTo>
                <a:cubicBezTo>
                  <a:pt x="37670" y="841387"/>
                  <a:pt x="0" y="803717"/>
                  <a:pt x="0" y="757248"/>
                </a:cubicBezTo>
                <a:lnTo>
                  <a:pt x="0" y="84139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77983" tIns="77983" rIns="77983" bIns="77983" numCol="1" spcCol="1270" anchor="t" anchorCtr="0">
            <a:noAutofit/>
          </a:bodyPr>
          <a:lstStyle/>
          <a:p>
            <a:pPr lvl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600" kern="1200" dirty="0" smtClean="0">
                <a:latin typeface="Calibri"/>
                <a:ea typeface="+mn-ea"/>
                <a:cs typeface="+mn-cs"/>
              </a:rPr>
              <a:t>оптовый канал</a:t>
            </a:r>
          </a:p>
          <a:p>
            <a:pPr lvl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600" kern="1200" dirty="0" smtClean="0">
                <a:latin typeface="Calibri"/>
                <a:ea typeface="+mn-ea"/>
                <a:cs typeface="+mn-cs"/>
              </a:rPr>
              <a:t>42%</a:t>
            </a:r>
            <a:endParaRPr lang="ru-RU" sz="1600" kern="1200" dirty="0">
              <a:latin typeface="Calibri"/>
              <a:ea typeface="+mn-ea"/>
              <a:cs typeface="+mn-cs"/>
            </a:endParaRPr>
          </a:p>
        </p:txBody>
      </p:sp>
      <p:sp>
        <p:nvSpPr>
          <p:cNvPr id="23" name="Полилиния 22"/>
          <p:cNvSpPr/>
          <p:nvPr/>
        </p:nvSpPr>
        <p:spPr>
          <a:xfrm>
            <a:off x="4816364" y="2602998"/>
            <a:ext cx="1800000" cy="1548000"/>
          </a:xfrm>
          <a:custGeom>
            <a:avLst/>
            <a:gdLst>
              <a:gd name="connsiteX0" fmla="*/ 0 w 1262080"/>
              <a:gd name="connsiteY0" fmla="*/ 84139 h 841387"/>
              <a:gd name="connsiteX1" fmla="*/ 84139 w 1262080"/>
              <a:gd name="connsiteY1" fmla="*/ 0 h 841387"/>
              <a:gd name="connsiteX2" fmla="*/ 1177941 w 1262080"/>
              <a:gd name="connsiteY2" fmla="*/ 0 h 841387"/>
              <a:gd name="connsiteX3" fmla="*/ 1262080 w 1262080"/>
              <a:gd name="connsiteY3" fmla="*/ 84139 h 841387"/>
              <a:gd name="connsiteX4" fmla="*/ 1262080 w 1262080"/>
              <a:gd name="connsiteY4" fmla="*/ 757248 h 841387"/>
              <a:gd name="connsiteX5" fmla="*/ 1177941 w 1262080"/>
              <a:gd name="connsiteY5" fmla="*/ 841387 h 841387"/>
              <a:gd name="connsiteX6" fmla="*/ 84139 w 1262080"/>
              <a:gd name="connsiteY6" fmla="*/ 841387 h 841387"/>
              <a:gd name="connsiteX7" fmla="*/ 0 w 1262080"/>
              <a:gd name="connsiteY7" fmla="*/ 757248 h 841387"/>
              <a:gd name="connsiteX8" fmla="*/ 0 w 1262080"/>
              <a:gd name="connsiteY8" fmla="*/ 84139 h 8413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62080" h="841387">
                <a:moveTo>
                  <a:pt x="0" y="84139"/>
                </a:moveTo>
                <a:cubicBezTo>
                  <a:pt x="0" y="37670"/>
                  <a:pt x="37670" y="0"/>
                  <a:pt x="84139" y="0"/>
                </a:cubicBezTo>
                <a:lnTo>
                  <a:pt x="1177941" y="0"/>
                </a:lnTo>
                <a:cubicBezTo>
                  <a:pt x="1224410" y="0"/>
                  <a:pt x="1262080" y="37670"/>
                  <a:pt x="1262080" y="84139"/>
                </a:cubicBezTo>
                <a:lnTo>
                  <a:pt x="1262080" y="757248"/>
                </a:lnTo>
                <a:cubicBezTo>
                  <a:pt x="1262080" y="803717"/>
                  <a:pt x="1224410" y="841387"/>
                  <a:pt x="1177941" y="841387"/>
                </a:cubicBezTo>
                <a:lnTo>
                  <a:pt x="84139" y="841387"/>
                </a:lnTo>
                <a:cubicBezTo>
                  <a:pt x="37670" y="841387"/>
                  <a:pt x="0" y="803717"/>
                  <a:pt x="0" y="757248"/>
                </a:cubicBezTo>
                <a:lnTo>
                  <a:pt x="0" y="84139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77983" tIns="77983" rIns="77983" bIns="77983" numCol="1" spcCol="1270" anchor="t" anchorCtr="0">
            <a:noAutofit/>
          </a:bodyPr>
          <a:lstStyle/>
          <a:p>
            <a:pPr lvl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600" dirty="0">
                <a:latin typeface="Calibri"/>
              </a:rPr>
              <a:t>к</a:t>
            </a:r>
            <a:r>
              <a:rPr lang="ru-RU" sz="1600" kern="1200" dirty="0" smtClean="0">
                <a:latin typeface="Calibri"/>
                <a:ea typeface="+mn-ea"/>
                <a:cs typeface="+mn-cs"/>
              </a:rPr>
              <a:t>онечные</a:t>
            </a:r>
          </a:p>
          <a:p>
            <a:pPr lvl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600" dirty="0" smtClean="0">
                <a:latin typeface="Calibri"/>
              </a:rPr>
              <a:t>потребители</a:t>
            </a:r>
            <a:endParaRPr lang="ru-RU" sz="1600" kern="1200" dirty="0" smtClean="0">
              <a:latin typeface="Calibri"/>
              <a:ea typeface="+mn-ea"/>
              <a:cs typeface="+mn-cs"/>
            </a:endParaRPr>
          </a:p>
          <a:p>
            <a:pPr lvl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600" kern="1200" dirty="0" smtClean="0">
                <a:latin typeface="Calibri"/>
                <a:ea typeface="+mn-ea"/>
                <a:cs typeface="+mn-cs"/>
              </a:rPr>
              <a:t>29%</a:t>
            </a:r>
            <a:endParaRPr lang="ru-RU" sz="1600" kern="1200" dirty="0">
              <a:latin typeface="Calibri"/>
              <a:ea typeface="+mn-ea"/>
              <a:cs typeface="+mn-cs"/>
            </a:endParaRPr>
          </a:p>
        </p:txBody>
      </p:sp>
      <p:sp>
        <p:nvSpPr>
          <p:cNvPr id="24" name="Полилиния 23"/>
          <p:cNvSpPr/>
          <p:nvPr/>
        </p:nvSpPr>
        <p:spPr>
          <a:xfrm>
            <a:off x="2887820" y="2602998"/>
            <a:ext cx="1800000" cy="1548000"/>
          </a:xfrm>
          <a:custGeom>
            <a:avLst/>
            <a:gdLst>
              <a:gd name="connsiteX0" fmla="*/ 0 w 1262080"/>
              <a:gd name="connsiteY0" fmla="*/ 84139 h 841387"/>
              <a:gd name="connsiteX1" fmla="*/ 84139 w 1262080"/>
              <a:gd name="connsiteY1" fmla="*/ 0 h 841387"/>
              <a:gd name="connsiteX2" fmla="*/ 1177941 w 1262080"/>
              <a:gd name="connsiteY2" fmla="*/ 0 h 841387"/>
              <a:gd name="connsiteX3" fmla="*/ 1262080 w 1262080"/>
              <a:gd name="connsiteY3" fmla="*/ 84139 h 841387"/>
              <a:gd name="connsiteX4" fmla="*/ 1262080 w 1262080"/>
              <a:gd name="connsiteY4" fmla="*/ 757248 h 841387"/>
              <a:gd name="connsiteX5" fmla="*/ 1177941 w 1262080"/>
              <a:gd name="connsiteY5" fmla="*/ 841387 h 841387"/>
              <a:gd name="connsiteX6" fmla="*/ 84139 w 1262080"/>
              <a:gd name="connsiteY6" fmla="*/ 841387 h 841387"/>
              <a:gd name="connsiteX7" fmla="*/ 0 w 1262080"/>
              <a:gd name="connsiteY7" fmla="*/ 757248 h 841387"/>
              <a:gd name="connsiteX8" fmla="*/ 0 w 1262080"/>
              <a:gd name="connsiteY8" fmla="*/ 84139 h 8413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62080" h="841387">
                <a:moveTo>
                  <a:pt x="0" y="84139"/>
                </a:moveTo>
                <a:cubicBezTo>
                  <a:pt x="0" y="37670"/>
                  <a:pt x="37670" y="0"/>
                  <a:pt x="84139" y="0"/>
                </a:cubicBezTo>
                <a:lnTo>
                  <a:pt x="1177941" y="0"/>
                </a:lnTo>
                <a:cubicBezTo>
                  <a:pt x="1224410" y="0"/>
                  <a:pt x="1262080" y="37670"/>
                  <a:pt x="1262080" y="84139"/>
                </a:cubicBezTo>
                <a:lnTo>
                  <a:pt x="1262080" y="757248"/>
                </a:lnTo>
                <a:cubicBezTo>
                  <a:pt x="1262080" y="803717"/>
                  <a:pt x="1224410" y="841387"/>
                  <a:pt x="1177941" y="841387"/>
                </a:cubicBezTo>
                <a:lnTo>
                  <a:pt x="84139" y="841387"/>
                </a:lnTo>
                <a:cubicBezTo>
                  <a:pt x="37670" y="841387"/>
                  <a:pt x="0" y="803717"/>
                  <a:pt x="0" y="757248"/>
                </a:cubicBezTo>
                <a:lnTo>
                  <a:pt x="0" y="84139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77983" tIns="77983" rIns="77983" bIns="77983" numCol="1" spcCol="1270" anchor="t" anchorCtr="0">
            <a:noAutofit/>
          </a:bodyPr>
          <a:lstStyle/>
          <a:p>
            <a:pPr lvl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600" dirty="0">
                <a:latin typeface="Calibri"/>
              </a:rPr>
              <a:t>п</a:t>
            </a:r>
            <a:r>
              <a:rPr lang="ru-RU" sz="1600" kern="1200" dirty="0" smtClean="0">
                <a:latin typeface="Calibri"/>
                <a:ea typeface="+mn-ea"/>
                <a:cs typeface="+mn-cs"/>
              </a:rPr>
              <a:t>роектные компании, монтажные компании</a:t>
            </a:r>
          </a:p>
          <a:p>
            <a:pPr lvl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600" kern="1200" dirty="0" smtClean="0">
                <a:latin typeface="Calibri"/>
                <a:ea typeface="+mn-ea"/>
                <a:cs typeface="+mn-cs"/>
              </a:rPr>
              <a:t>27%</a:t>
            </a:r>
            <a:endParaRPr lang="ru-RU" sz="1600" kern="1200" dirty="0">
              <a:latin typeface="Calibri"/>
              <a:ea typeface="+mn-ea"/>
              <a:cs typeface="+mn-cs"/>
            </a:endParaRPr>
          </a:p>
        </p:txBody>
      </p:sp>
      <p:cxnSp>
        <p:nvCxnSpPr>
          <p:cNvPr id="25" name="Прямая соединительная линия 24"/>
          <p:cNvCxnSpPr/>
          <p:nvPr/>
        </p:nvCxnSpPr>
        <p:spPr>
          <a:xfrm>
            <a:off x="7782522" y="2345741"/>
            <a:ext cx="0" cy="2520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/>
          <p:nvPr/>
        </p:nvCxnSpPr>
        <p:spPr>
          <a:xfrm>
            <a:off x="1935931" y="2345741"/>
            <a:ext cx="0" cy="2520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/>
          <p:nvPr/>
        </p:nvCxnSpPr>
        <p:spPr>
          <a:xfrm>
            <a:off x="5695738" y="2345741"/>
            <a:ext cx="0" cy="2520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/>
          <p:cNvCxnSpPr/>
          <p:nvPr/>
        </p:nvCxnSpPr>
        <p:spPr>
          <a:xfrm>
            <a:off x="3782792" y="2345741"/>
            <a:ext cx="0" cy="2520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единительная линия 31"/>
          <p:cNvCxnSpPr/>
          <p:nvPr/>
        </p:nvCxnSpPr>
        <p:spPr>
          <a:xfrm>
            <a:off x="1923383" y="2326422"/>
            <a:ext cx="58680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единительная линия 32"/>
          <p:cNvCxnSpPr/>
          <p:nvPr/>
        </p:nvCxnSpPr>
        <p:spPr>
          <a:xfrm>
            <a:off x="4691960" y="2072459"/>
            <a:ext cx="0" cy="2520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Полилиния 15"/>
          <p:cNvSpPr/>
          <p:nvPr/>
        </p:nvSpPr>
        <p:spPr>
          <a:xfrm>
            <a:off x="964789" y="4585247"/>
            <a:ext cx="1518679" cy="1781509"/>
          </a:xfrm>
          <a:custGeom>
            <a:avLst/>
            <a:gdLst>
              <a:gd name="connsiteX0" fmla="*/ 0 w 985543"/>
              <a:gd name="connsiteY0" fmla="*/ 98554 h 1645286"/>
              <a:gd name="connsiteX1" fmla="*/ 98554 w 985543"/>
              <a:gd name="connsiteY1" fmla="*/ 0 h 1645286"/>
              <a:gd name="connsiteX2" fmla="*/ 886989 w 985543"/>
              <a:gd name="connsiteY2" fmla="*/ 0 h 1645286"/>
              <a:gd name="connsiteX3" fmla="*/ 985543 w 985543"/>
              <a:gd name="connsiteY3" fmla="*/ 98554 h 1645286"/>
              <a:gd name="connsiteX4" fmla="*/ 985543 w 985543"/>
              <a:gd name="connsiteY4" fmla="*/ 1546732 h 1645286"/>
              <a:gd name="connsiteX5" fmla="*/ 886989 w 985543"/>
              <a:gd name="connsiteY5" fmla="*/ 1645286 h 1645286"/>
              <a:gd name="connsiteX6" fmla="*/ 98554 w 985543"/>
              <a:gd name="connsiteY6" fmla="*/ 1645286 h 1645286"/>
              <a:gd name="connsiteX7" fmla="*/ 0 w 985543"/>
              <a:gd name="connsiteY7" fmla="*/ 1546732 h 1645286"/>
              <a:gd name="connsiteX8" fmla="*/ 0 w 985543"/>
              <a:gd name="connsiteY8" fmla="*/ 98554 h 16452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85543" h="1645286">
                <a:moveTo>
                  <a:pt x="0" y="98554"/>
                </a:moveTo>
                <a:cubicBezTo>
                  <a:pt x="0" y="44124"/>
                  <a:pt x="44124" y="0"/>
                  <a:pt x="98554" y="0"/>
                </a:cubicBezTo>
                <a:lnTo>
                  <a:pt x="886989" y="0"/>
                </a:lnTo>
                <a:cubicBezTo>
                  <a:pt x="941419" y="0"/>
                  <a:pt x="985543" y="44124"/>
                  <a:pt x="985543" y="98554"/>
                </a:cubicBezTo>
                <a:lnTo>
                  <a:pt x="985543" y="1546732"/>
                </a:lnTo>
                <a:cubicBezTo>
                  <a:pt x="985543" y="1601162"/>
                  <a:pt x="941419" y="1645286"/>
                  <a:pt x="886989" y="1645286"/>
                </a:cubicBezTo>
                <a:lnTo>
                  <a:pt x="98554" y="1645286"/>
                </a:lnTo>
                <a:cubicBezTo>
                  <a:pt x="44124" y="1645286"/>
                  <a:pt x="0" y="1601162"/>
                  <a:pt x="0" y="1546732"/>
                </a:cubicBezTo>
                <a:lnTo>
                  <a:pt x="0" y="98554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82206" tIns="82206" rIns="82206" bIns="82206" numCol="1" spcCol="1270" anchor="ctr" anchorCtr="0">
            <a:noAutofit/>
          </a:bodyPr>
          <a:lstStyle/>
          <a:p>
            <a:pPr lvl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600" kern="1200" dirty="0" smtClean="0">
                <a:latin typeface="Calibri"/>
                <a:ea typeface="+mn-ea"/>
                <a:cs typeface="+mn-cs"/>
              </a:rPr>
              <a:t>монтажные и проектные компании </a:t>
            </a:r>
          </a:p>
          <a:p>
            <a:pPr lvl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600" kern="1200" dirty="0" smtClean="0">
                <a:latin typeface="Calibri"/>
                <a:ea typeface="+mn-ea"/>
                <a:cs typeface="+mn-cs"/>
              </a:rPr>
              <a:t>12%</a:t>
            </a:r>
            <a:endParaRPr lang="ru-RU" sz="1600" kern="1200" dirty="0">
              <a:latin typeface="Calibri"/>
              <a:ea typeface="+mn-ea"/>
              <a:cs typeface="+mn-cs"/>
            </a:endParaRPr>
          </a:p>
        </p:txBody>
      </p:sp>
      <p:sp>
        <p:nvSpPr>
          <p:cNvPr id="17" name="Полилиния 16"/>
          <p:cNvSpPr/>
          <p:nvPr/>
        </p:nvSpPr>
        <p:spPr>
          <a:xfrm>
            <a:off x="2702583" y="4585247"/>
            <a:ext cx="1518679" cy="1781509"/>
          </a:xfrm>
          <a:custGeom>
            <a:avLst/>
            <a:gdLst>
              <a:gd name="connsiteX0" fmla="*/ 0 w 985543"/>
              <a:gd name="connsiteY0" fmla="*/ 98554 h 1890036"/>
              <a:gd name="connsiteX1" fmla="*/ 98554 w 985543"/>
              <a:gd name="connsiteY1" fmla="*/ 0 h 1890036"/>
              <a:gd name="connsiteX2" fmla="*/ 886989 w 985543"/>
              <a:gd name="connsiteY2" fmla="*/ 0 h 1890036"/>
              <a:gd name="connsiteX3" fmla="*/ 985543 w 985543"/>
              <a:gd name="connsiteY3" fmla="*/ 98554 h 1890036"/>
              <a:gd name="connsiteX4" fmla="*/ 985543 w 985543"/>
              <a:gd name="connsiteY4" fmla="*/ 1791482 h 1890036"/>
              <a:gd name="connsiteX5" fmla="*/ 886989 w 985543"/>
              <a:gd name="connsiteY5" fmla="*/ 1890036 h 1890036"/>
              <a:gd name="connsiteX6" fmla="*/ 98554 w 985543"/>
              <a:gd name="connsiteY6" fmla="*/ 1890036 h 1890036"/>
              <a:gd name="connsiteX7" fmla="*/ 0 w 985543"/>
              <a:gd name="connsiteY7" fmla="*/ 1791482 h 1890036"/>
              <a:gd name="connsiteX8" fmla="*/ 0 w 985543"/>
              <a:gd name="connsiteY8" fmla="*/ 98554 h 18900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85543" h="1890036">
                <a:moveTo>
                  <a:pt x="0" y="98554"/>
                </a:moveTo>
                <a:cubicBezTo>
                  <a:pt x="0" y="44124"/>
                  <a:pt x="44124" y="0"/>
                  <a:pt x="98554" y="0"/>
                </a:cubicBezTo>
                <a:lnTo>
                  <a:pt x="886989" y="0"/>
                </a:lnTo>
                <a:cubicBezTo>
                  <a:pt x="941419" y="0"/>
                  <a:pt x="985543" y="44124"/>
                  <a:pt x="985543" y="98554"/>
                </a:cubicBezTo>
                <a:lnTo>
                  <a:pt x="985543" y="1791482"/>
                </a:lnTo>
                <a:cubicBezTo>
                  <a:pt x="985543" y="1845912"/>
                  <a:pt x="941419" y="1890036"/>
                  <a:pt x="886989" y="1890036"/>
                </a:cubicBezTo>
                <a:lnTo>
                  <a:pt x="98554" y="1890036"/>
                </a:lnTo>
                <a:cubicBezTo>
                  <a:pt x="44124" y="1890036"/>
                  <a:pt x="0" y="1845912"/>
                  <a:pt x="0" y="1791482"/>
                </a:cubicBezTo>
                <a:lnTo>
                  <a:pt x="0" y="98554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82206" tIns="82206" rIns="82206" bIns="82206" numCol="1" spcCol="1270" anchor="ctr" anchorCtr="0">
            <a:noAutofit/>
          </a:bodyPr>
          <a:lstStyle/>
          <a:p>
            <a:pPr lvl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600" kern="1200" dirty="0" smtClean="0">
                <a:latin typeface="Calibri"/>
                <a:ea typeface="+mn-ea"/>
                <a:cs typeface="+mn-cs"/>
              </a:rPr>
              <a:t>оптовые региональные компании</a:t>
            </a:r>
          </a:p>
          <a:p>
            <a:pPr lvl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600" kern="1200" dirty="0" smtClean="0">
                <a:latin typeface="Calibri"/>
                <a:ea typeface="+mn-ea"/>
                <a:cs typeface="+mn-cs"/>
              </a:rPr>
              <a:t>21%</a:t>
            </a:r>
            <a:endParaRPr lang="ru-RU" sz="1600" kern="1200" dirty="0">
              <a:latin typeface="Calibri"/>
              <a:ea typeface="+mn-ea"/>
              <a:cs typeface="+mn-cs"/>
            </a:endParaRPr>
          </a:p>
        </p:txBody>
      </p:sp>
      <p:sp>
        <p:nvSpPr>
          <p:cNvPr id="18" name="Полилиния 17"/>
          <p:cNvSpPr/>
          <p:nvPr/>
        </p:nvSpPr>
        <p:spPr>
          <a:xfrm>
            <a:off x="4424890" y="4587736"/>
            <a:ext cx="1518679" cy="1781509"/>
          </a:xfrm>
          <a:custGeom>
            <a:avLst/>
            <a:gdLst>
              <a:gd name="connsiteX0" fmla="*/ 0 w 985543"/>
              <a:gd name="connsiteY0" fmla="*/ 98554 h 2385252"/>
              <a:gd name="connsiteX1" fmla="*/ 98554 w 985543"/>
              <a:gd name="connsiteY1" fmla="*/ 0 h 2385252"/>
              <a:gd name="connsiteX2" fmla="*/ 886989 w 985543"/>
              <a:gd name="connsiteY2" fmla="*/ 0 h 2385252"/>
              <a:gd name="connsiteX3" fmla="*/ 985543 w 985543"/>
              <a:gd name="connsiteY3" fmla="*/ 98554 h 2385252"/>
              <a:gd name="connsiteX4" fmla="*/ 985543 w 985543"/>
              <a:gd name="connsiteY4" fmla="*/ 2286698 h 2385252"/>
              <a:gd name="connsiteX5" fmla="*/ 886989 w 985543"/>
              <a:gd name="connsiteY5" fmla="*/ 2385252 h 2385252"/>
              <a:gd name="connsiteX6" fmla="*/ 98554 w 985543"/>
              <a:gd name="connsiteY6" fmla="*/ 2385252 h 2385252"/>
              <a:gd name="connsiteX7" fmla="*/ 0 w 985543"/>
              <a:gd name="connsiteY7" fmla="*/ 2286698 h 2385252"/>
              <a:gd name="connsiteX8" fmla="*/ 0 w 985543"/>
              <a:gd name="connsiteY8" fmla="*/ 98554 h 23852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85543" h="2385252">
                <a:moveTo>
                  <a:pt x="0" y="98554"/>
                </a:moveTo>
                <a:cubicBezTo>
                  <a:pt x="0" y="44124"/>
                  <a:pt x="44124" y="0"/>
                  <a:pt x="98554" y="0"/>
                </a:cubicBezTo>
                <a:lnTo>
                  <a:pt x="886989" y="0"/>
                </a:lnTo>
                <a:cubicBezTo>
                  <a:pt x="941419" y="0"/>
                  <a:pt x="985543" y="44124"/>
                  <a:pt x="985543" y="98554"/>
                </a:cubicBezTo>
                <a:lnTo>
                  <a:pt x="985543" y="2286698"/>
                </a:lnTo>
                <a:cubicBezTo>
                  <a:pt x="985543" y="2341128"/>
                  <a:pt x="941419" y="2385252"/>
                  <a:pt x="886989" y="2385252"/>
                </a:cubicBezTo>
                <a:lnTo>
                  <a:pt x="98554" y="2385252"/>
                </a:lnTo>
                <a:cubicBezTo>
                  <a:pt x="44124" y="2385252"/>
                  <a:pt x="0" y="2341128"/>
                  <a:pt x="0" y="2286698"/>
                </a:cubicBezTo>
                <a:lnTo>
                  <a:pt x="0" y="98554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82206" tIns="82206" rIns="82206" bIns="82206" numCol="1" spcCol="1270" anchor="ctr" anchorCtr="0">
            <a:noAutofit/>
          </a:bodyPr>
          <a:lstStyle/>
          <a:p>
            <a:pPr lvl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600" kern="1200" dirty="0" smtClean="0">
                <a:latin typeface="Calibri"/>
                <a:ea typeface="+mn-ea"/>
                <a:cs typeface="+mn-cs"/>
              </a:rPr>
              <a:t>конечные потребители</a:t>
            </a:r>
          </a:p>
          <a:p>
            <a:pPr lvl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600" dirty="0">
                <a:latin typeface="Calibri"/>
              </a:rPr>
              <a:t>9</a:t>
            </a:r>
            <a:r>
              <a:rPr lang="ru-RU" sz="1600" kern="1200" dirty="0" smtClean="0">
                <a:latin typeface="Calibri"/>
                <a:ea typeface="+mn-ea"/>
                <a:cs typeface="+mn-cs"/>
              </a:rPr>
              <a:t>%</a:t>
            </a:r>
            <a:endParaRPr lang="ru-RU" sz="1600" kern="1200" dirty="0">
              <a:latin typeface="Calibri"/>
              <a:ea typeface="+mn-ea"/>
              <a:cs typeface="+mn-cs"/>
            </a:endParaRPr>
          </a:p>
        </p:txBody>
      </p:sp>
      <p:cxnSp>
        <p:nvCxnSpPr>
          <p:cNvPr id="19" name="Прямая соединительная линия 18"/>
          <p:cNvCxnSpPr/>
          <p:nvPr/>
        </p:nvCxnSpPr>
        <p:spPr>
          <a:xfrm>
            <a:off x="1647910" y="4333950"/>
            <a:ext cx="0" cy="22072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>
            <a:off x="3434728" y="4351731"/>
            <a:ext cx="0" cy="22072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/>
          <p:nvPr/>
        </p:nvCxnSpPr>
        <p:spPr>
          <a:xfrm>
            <a:off x="5163728" y="4346471"/>
            <a:ext cx="0" cy="22072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/>
          <p:nvPr/>
        </p:nvCxnSpPr>
        <p:spPr>
          <a:xfrm>
            <a:off x="1665867" y="4339210"/>
            <a:ext cx="34920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единительная линия 33"/>
          <p:cNvCxnSpPr/>
          <p:nvPr/>
        </p:nvCxnSpPr>
        <p:spPr>
          <a:xfrm>
            <a:off x="1896118" y="4085247"/>
            <a:ext cx="0" cy="2520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20636531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dirty="0" smtClean="0"/>
              <a:t>Сегментация игроков </a:t>
            </a:r>
            <a:br>
              <a:rPr lang="ru-RU" sz="3600" dirty="0" smtClean="0"/>
            </a:br>
            <a:r>
              <a:rPr lang="ru-RU" sz="3600" dirty="0" smtClean="0"/>
              <a:t>светотехнического рынка</a:t>
            </a:r>
            <a:endParaRPr lang="ru-RU" sz="3600" dirty="0"/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9321765"/>
              </p:ext>
            </p:extLst>
          </p:nvPr>
        </p:nvGraphicFramePr>
        <p:xfrm>
          <a:off x="677917" y="1876097"/>
          <a:ext cx="8135007" cy="276791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17669"/>
                <a:gridCol w="1498052"/>
                <a:gridCol w="1614351"/>
                <a:gridCol w="1613537"/>
                <a:gridCol w="1591398"/>
              </a:tblGrid>
              <a:tr h="66177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1600" dirty="0">
                          <a:effectLst/>
                        </a:rPr>
                        <a:t>Традиционные лампы</a:t>
                      </a:r>
                      <a:endParaRPr lang="ru-RU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1600" dirty="0">
                          <a:effectLst/>
                        </a:rPr>
                        <a:t>Светодиодные лампы</a:t>
                      </a:r>
                      <a:endParaRPr lang="ru-RU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1600" dirty="0">
                          <a:effectLst/>
                        </a:rPr>
                        <a:t>Традиционные ОП</a:t>
                      </a:r>
                      <a:endParaRPr lang="ru-RU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1600" dirty="0">
                          <a:effectLst/>
                        </a:rPr>
                        <a:t>Светодиодные ОП</a:t>
                      </a:r>
                      <a:endParaRPr lang="ru-RU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6177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1600" dirty="0">
                          <a:effectLst/>
                        </a:rPr>
                        <a:t>Производители полного цикла</a:t>
                      </a:r>
                      <a:endParaRPr lang="ru-RU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2000" dirty="0">
                          <a:effectLst/>
                        </a:rPr>
                        <a:t>6</a:t>
                      </a:r>
                      <a:endParaRPr lang="ru-RU" sz="2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2000" dirty="0">
                          <a:effectLst/>
                        </a:rPr>
                        <a:t>3</a:t>
                      </a:r>
                      <a:endParaRPr lang="ru-RU" sz="2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2000">
                          <a:effectLst/>
                        </a:rPr>
                        <a:t>79</a:t>
                      </a:r>
                      <a:endParaRPr lang="ru-RU" sz="2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2000">
                          <a:effectLst/>
                        </a:rPr>
                        <a:t>6</a:t>
                      </a:r>
                      <a:endParaRPr lang="ru-RU" sz="2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09383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1600" dirty="0">
                          <a:effectLst/>
                        </a:rPr>
                        <a:t>Производители </a:t>
                      </a:r>
                      <a:r>
                        <a:rPr lang="ru-RU" sz="1600" dirty="0" err="1">
                          <a:effectLst/>
                        </a:rPr>
                        <a:t>крупноузловой</a:t>
                      </a:r>
                      <a:r>
                        <a:rPr lang="ru-RU" sz="1600" dirty="0">
                          <a:effectLst/>
                        </a:rPr>
                        <a:t> сборки</a:t>
                      </a:r>
                      <a:endParaRPr lang="ru-RU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2000">
                          <a:effectLst/>
                        </a:rPr>
                        <a:t>3</a:t>
                      </a:r>
                      <a:endParaRPr lang="ru-RU" sz="2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2000" dirty="0">
                          <a:effectLst/>
                        </a:rPr>
                        <a:t>35+</a:t>
                      </a:r>
                      <a:endParaRPr lang="ru-RU" sz="2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2000" dirty="0">
                          <a:effectLst/>
                        </a:rPr>
                        <a:t>500+</a:t>
                      </a:r>
                      <a:endParaRPr lang="ru-RU" sz="2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2000" dirty="0">
                          <a:effectLst/>
                        </a:rPr>
                        <a:t>350+</a:t>
                      </a:r>
                      <a:endParaRPr lang="ru-RU" sz="2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2089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1600" dirty="0">
                          <a:effectLst/>
                        </a:rPr>
                        <a:t>Импортеры</a:t>
                      </a:r>
                      <a:endParaRPr lang="ru-RU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2000">
                          <a:effectLst/>
                        </a:rPr>
                        <a:t>1300+</a:t>
                      </a:r>
                      <a:endParaRPr lang="ru-RU" sz="2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2000">
                          <a:effectLst/>
                        </a:rPr>
                        <a:t>650+</a:t>
                      </a:r>
                      <a:endParaRPr lang="ru-RU" sz="2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2000">
                          <a:effectLst/>
                        </a:rPr>
                        <a:t>4000+</a:t>
                      </a:r>
                      <a:endParaRPr lang="ru-RU" sz="2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2000" dirty="0">
                          <a:effectLst/>
                        </a:rPr>
                        <a:t>1500+</a:t>
                      </a:r>
                      <a:endParaRPr lang="ru-RU" sz="2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Дата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F5024-256B-4C27-9B63-2F79251CF5E0}" type="slidenum">
              <a:rPr lang="de-DE" smtClean="0"/>
              <a:pPr/>
              <a:t>18</a:t>
            </a:fld>
            <a:endParaRPr lang="de-DE"/>
          </a:p>
        </p:txBody>
      </p:sp>
      <p:sp>
        <p:nvSpPr>
          <p:cNvPr id="8" name="TextBox 7"/>
          <p:cNvSpPr txBox="1"/>
          <p:nvPr/>
        </p:nvSpPr>
        <p:spPr>
          <a:xfrm>
            <a:off x="677917" y="1439182"/>
            <a:ext cx="60520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u="sng" dirty="0"/>
              <a:t>Количество игроков рынка по типам </a:t>
            </a:r>
            <a:r>
              <a:rPr lang="ru-RU" b="1" u="sng" dirty="0" smtClean="0"/>
              <a:t>продукции </a:t>
            </a:r>
            <a:r>
              <a:rPr lang="ru-RU" b="1" u="sng" dirty="0"/>
              <a:t>в 2013 г.</a:t>
            </a:r>
          </a:p>
        </p:txBody>
      </p:sp>
    </p:spTree>
    <p:extLst>
      <p:ext uri="{BB962C8B-B14F-4D97-AF65-F5344CB8AC3E}">
        <p14:creationId xmlns:p14="http://schemas.microsoft.com/office/powerpoint/2010/main" val="1613583152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dirty="0" smtClean="0"/>
              <a:t>Прогноз развития рынка ламп и осветительных приборов до 2020 г.</a:t>
            </a:r>
            <a:endParaRPr lang="ru-RU" sz="3200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F5024-256B-4C27-9B63-2F79251CF5E0}" type="slidenum">
              <a:rPr lang="de-DE" smtClean="0"/>
              <a:pPr/>
              <a:t>19</a:t>
            </a:fld>
            <a:endParaRPr lang="de-DE"/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57419774"/>
              </p:ext>
            </p:extLst>
          </p:nvPr>
        </p:nvGraphicFramePr>
        <p:xfrm>
          <a:off x="457200" y="1742094"/>
          <a:ext cx="4398579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Диаграмма 7"/>
          <p:cNvGraphicFramePr/>
          <p:nvPr>
            <p:extLst>
              <p:ext uri="{D42A27DB-BD31-4B8C-83A1-F6EECF244321}">
                <p14:modId xmlns:p14="http://schemas.microsoft.com/office/powerpoint/2010/main" val="3976969735"/>
              </p:ext>
            </p:extLst>
          </p:nvPr>
        </p:nvGraphicFramePr>
        <p:xfrm>
          <a:off x="4729163" y="1742094"/>
          <a:ext cx="4178354" cy="42172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1182392" y="1417638"/>
            <a:ext cx="346037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b="1" u="sng" dirty="0" smtClean="0"/>
              <a:t>Доли типов ламп в объеме рынка, %</a:t>
            </a:r>
            <a:endParaRPr lang="ru-RU" sz="1600" b="1" u="sng" dirty="0"/>
          </a:p>
        </p:txBody>
      </p:sp>
      <p:sp>
        <p:nvSpPr>
          <p:cNvPr id="10" name="TextBox 9"/>
          <p:cNvSpPr txBox="1"/>
          <p:nvPr/>
        </p:nvSpPr>
        <p:spPr>
          <a:xfrm>
            <a:off x="4992504" y="1412378"/>
            <a:ext cx="326640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b="1" u="sng" dirty="0" smtClean="0"/>
              <a:t>Доли типов ОП в объеме рынка, %</a:t>
            </a:r>
            <a:endParaRPr lang="ru-RU" sz="1600" b="1" u="sng" dirty="0"/>
          </a:p>
        </p:txBody>
      </p:sp>
    </p:spTree>
    <p:extLst>
      <p:ext uri="{BB962C8B-B14F-4D97-AF65-F5344CB8AC3E}">
        <p14:creationId xmlns:p14="http://schemas.microsoft.com/office/powerpoint/2010/main" val="3585669845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dirty="0" smtClean="0"/>
              <a:t>Цель и задачи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04952" y="843432"/>
            <a:ext cx="8481848" cy="5180183"/>
          </a:xfrm>
        </p:spPr>
        <p:txBody>
          <a:bodyPr/>
          <a:lstStyle/>
          <a:p>
            <a:pPr marL="0" indent="0" algn="just">
              <a:spcBef>
                <a:spcPts val="0"/>
              </a:spcBef>
              <a:buNone/>
            </a:pPr>
            <a:endParaRPr lang="ru-RU" sz="1600" b="1" dirty="0" smtClean="0"/>
          </a:p>
          <a:p>
            <a:pPr marL="0" indent="0" algn="just">
              <a:spcBef>
                <a:spcPts val="0"/>
              </a:spcBef>
              <a:buNone/>
            </a:pPr>
            <a:endParaRPr lang="ru-RU" sz="1600" b="1" dirty="0"/>
          </a:p>
          <a:p>
            <a:pPr marL="0" indent="0" algn="just">
              <a:spcBef>
                <a:spcPts val="0"/>
              </a:spcBef>
              <a:buNone/>
            </a:pPr>
            <a:endParaRPr lang="ru-RU" sz="1600" b="1" dirty="0" smtClean="0"/>
          </a:p>
          <a:p>
            <a:pPr marL="0" indent="0" algn="just">
              <a:spcBef>
                <a:spcPts val="0"/>
              </a:spcBef>
              <a:buNone/>
            </a:pPr>
            <a:r>
              <a:rPr lang="ru-RU" sz="1600" b="1" dirty="0" smtClean="0"/>
              <a:t>Цель </a:t>
            </a:r>
          </a:p>
          <a:p>
            <a:pPr marL="0" indent="0" algn="just">
              <a:spcBef>
                <a:spcPts val="0"/>
              </a:spcBef>
              <a:buNone/>
            </a:pPr>
            <a:endParaRPr lang="ru-RU" sz="1600" dirty="0"/>
          </a:p>
          <a:p>
            <a:pPr marL="0" indent="0" algn="just">
              <a:spcBef>
                <a:spcPts val="0"/>
              </a:spcBef>
              <a:buNone/>
            </a:pPr>
            <a:r>
              <a:rPr lang="ru-RU" sz="1600" dirty="0"/>
              <a:t>Целью исследования является исследование российского рынка светотехнической продукции.</a:t>
            </a:r>
          </a:p>
          <a:p>
            <a:pPr marL="0" indent="0" algn="just">
              <a:spcBef>
                <a:spcPts val="0"/>
              </a:spcBef>
              <a:buNone/>
            </a:pPr>
            <a:endParaRPr lang="ru-RU" sz="1600" dirty="0" smtClean="0"/>
          </a:p>
          <a:p>
            <a:pPr marL="0" indent="0" algn="just">
              <a:spcBef>
                <a:spcPts val="0"/>
              </a:spcBef>
              <a:buNone/>
            </a:pPr>
            <a:r>
              <a:rPr lang="ru-RU" sz="1600" dirty="0"/>
              <a:t> </a:t>
            </a:r>
            <a:r>
              <a:rPr lang="ru-RU" sz="1600" b="1" dirty="0" smtClean="0"/>
              <a:t>Задачи</a:t>
            </a:r>
          </a:p>
          <a:p>
            <a:pPr marL="0" indent="0" algn="just">
              <a:spcBef>
                <a:spcPts val="0"/>
              </a:spcBef>
              <a:buNone/>
            </a:pPr>
            <a:endParaRPr lang="ru-RU" sz="1600" dirty="0"/>
          </a:p>
          <a:p>
            <a:pPr lvl="0" algn="just">
              <a:spcBef>
                <a:spcPts val="0"/>
              </a:spcBef>
              <a:buFont typeface="+mj-lt"/>
              <a:buAutoNum type="arabicPeriod"/>
            </a:pPr>
            <a:r>
              <a:rPr lang="ru-RU" sz="1600" dirty="0"/>
              <a:t>Провести анализ объемов производства электрических ламп и осветительных приборов в количественном выражении за 2011-2013 гг.</a:t>
            </a:r>
          </a:p>
          <a:p>
            <a:pPr lvl="0" algn="just">
              <a:spcBef>
                <a:spcPts val="0"/>
              </a:spcBef>
              <a:buFont typeface="+mj-lt"/>
              <a:buAutoNum type="arabicPeriod"/>
            </a:pPr>
            <a:r>
              <a:rPr lang="ru-RU" sz="1600" dirty="0"/>
              <a:t>Провести анализ внешнеэкономической деятельности по объемам импорта и экспорта электрических ламп и осветительных приборов в количественном выражении за 2011-2013 гг.</a:t>
            </a:r>
          </a:p>
          <a:p>
            <a:pPr lvl="0" algn="just">
              <a:spcBef>
                <a:spcPts val="0"/>
              </a:spcBef>
              <a:buFont typeface="+mj-lt"/>
              <a:buAutoNum type="arabicPeriod"/>
            </a:pPr>
            <a:r>
              <a:rPr lang="ru-RU" sz="1600" dirty="0"/>
              <a:t>Произвести расчет ежегодной емкости рынка электрических ламп и осветительных приборов за 2011-2013 гг.</a:t>
            </a:r>
          </a:p>
          <a:p>
            <a:pPr lvl="0" algn="just">
              <a:spcBef>
                <a:spcPts val="0"/>
              </a:spcBef>
              <a:buFont typeface="+mj-lt"/>
              <a:buAutoNum type="arabicPeriod"/>
            </a:pPr>
            <a:r>
              <a:rPr lang="ru-RU" sz="1600" dirty="0"/>
              <a:t>Провести анализ структуры рынка электрических ламп и осветительных приборов по типам за 2011-2013 гг.</a:t>
            </a:r>
          </a:p>
          <a:p>
            <a:pPr lvl="0" algn="just">
              <a:spcBef>
                <a:spcPts val="0"/>
              </a:spcBef>
              <a:buFont typeface="+mj-lt"/>
              <a:buAutoNum type="arabicPeriod"/>
            </a:pPr>
            <a:r>
              <a:rPr lang="ru-RU" sz="1600" dirty="0"/>
              <a:t>Провести анализ </a:t>
            </a:r>
            <a:r>
              <a:rPr lang="ru-RU" sz="1600" dirty="0" smtClean="0"/>
              <a:t>установленного парка электрических </a:t>
            </a:r>
            <a:r>
              <a:rPr lang="ru-RU" sz="1600" dirty="0"/>
              <a:t>ламп и осветительных приборов по сегментам потребления в 2013 году </a:t>
            </a:r>
            <a:r>
              <a:rPr lang="en-US" sz="1600" dirty="0" smtClean="0"/>
              <a:t>(</a:t>
            </a:r>
            <a:r>
              <a:rPr lang="ru-RU" sz="1600" dirty="0" smtClean="0"/>
              <a:t>промышленность, жилые здания, уличная инфраструктура и общественные здания)</a:t>
            </a:r>
            <a:endParaRPr lang="ru-RU" sz="1600" dirty="0"/>
          </a:p>
          <a:p>
            <a:pPr marL="0" lvl="0" indent="0" algn="just">
              <a:spcBef>
                <a:spcPts val="0"/>
              </a:spcBef>
              <a:buNone/>
            </a:pPr>
            <a:endParaRPr lang="ru-RU" sz="1600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F5024-256B-4C27-9B63-2F79251CF5E0}" type="slidenum">
              <a:rPr lang="de-DE" smtClean="0"/>
              <a:pPr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11425342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dirty="0" smtClean="0"/>
              <a:t>Драйверы роста рынка</a:t>
            </a:r>
            <a:endParaRPr lang="ru-RU" sz="3200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F5024-256B-4C27-9B63-2F79251CF5E0}" type="slidenum">
              <a:rPr lang="de-DE" smtClean="0"/>
              <a:pPr/>
              <a:t>20</a:t>
            </a:fld>
            <a:endParaRPr lang="de-DE"/>
          </a:p>
        </p:txBody>
      </p:sp>
      <p:sp>
        <p:nvSpPr>
          <p:cNvPr id="7" name="Прямоугольник 6"/>
          <p:cNvSpPr/>
          <p:nvPr/>
        </p:nvSpPr>
        <p:spPr>
          <a:xfrm>
            <a:off x="583323" y="1582341"/>
            <a:ext cx="7993117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Драйверами роста светотехнического рынка являются</a:t>
            </a:r>
            <a:r>
              <a:rPr lang="ru-RU" dirty="0" smtClean="0"/>
              <a:t>:</a:t>
            </a:r>
          </a:p>
          <a:p>
            <a:endParaRPr lang="ru-RU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dirty="0"/>
              <a:t>макроэкономический </a:t>
            </a:r>
            <a:r>
              <a:rPr lang="ru-RU" dirty="0" smtClean="0"/>
              <a:t>рост: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ru-RU" dirty="0" smtClean="0"/>
              <a:t>программы </a:t>
            </a:r>
            <a:r>
              <a:rPr lang="ru-RU" dirty="0"/>
              <a:t>нового </a:t>
            </a:r>
            <a:r>
              <a:rPr lang="ru-RU" dirty="0" smtClean="0"/>
              <a:t>строительства, включая крупные инфраструктурные объекты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ru-RU" dirty="0" smtClean="0"/>
              <a:t>программы </a:t>
            </a:r>
            <a:r>
              <a:rPr lang="ru-RU" dirty="0"/>
              <a:t>реконструкции и </a:t>
            </a:r>
            <a:r>
              <a:rPr lang="ru-RU" dirty="0" smtClean="0"/>
              <a:t>модернизации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ru-RU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dirty="0"/>
              <a:t>рост цен на электроэнергию </a:t>
            </a:r>
            <a:endParaRPr lang="ru-RU" dirty="0" smtClean="0"/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ru-RU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dirty="0"/>
              <a:t>законодательное регулирование в области </a:t>
            </a:r>
            <a:r>
              <a:rPr lang="ru-RU" dirty="0" smtClean="0"/>
              <a:t>освещения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85095495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/>
            <a:r>
              <a:rPr lang="ru-RU" sz="3200" dirty="0"/>
              <a:t>Обзор мирового опыта по стимулированию внедрения </a:t>
            </a:r>
            <a:r>
              <a:rPr lang="ru-RU" sz="3200" dirty="0" err="1"/>
              <a:t>энергоэффективного</a:t>
            </a:r>
            <a:r>
              <a:rPr lang="ru-RU" sz="3200" dirty="0"/>
              <a:t> освещения</a:t>
            </a:r>
            <a:br>
              <a:rPr lang="ru-RU" sz="3200" dirty="0"/>
            </a:br>
            <a:endParaRPr lang="ru-RU" sz="3200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F5024-256B-4C27-9B63-2F79251CF5E0}" type="slidenum">
              <a:rPr lang="de-DE" smtClean="0"/>
              <a:pPr/>
              <a:t>21</a:t>
            </a:fld>
            <a:endParaRPr lang="de-DE"/>
          </a:p>
        </p:txBody>
      </p:sp>
      <p:sp>
        <p:nvSpPr>
          <p:cNvPr id="7" name="Объект 2"/>
          <p:cNvSpPr>
            <a:spLocks noGrp="1"/>
          </p:cNvSpPr>
          <p:nvPr>
            <p:ph idx="1"/>
          </p:nvPr>
        </p:nvSpPr>
        <p:spPr>
          <a:xfrm>
            <a:off x="919163" y="1600200"/>
            <a:ext cx="8229600" cy="4525963"/>
          </a:xfrm>
        </p:spPr>
        <p:txBody>
          <a:bodyPr/>
          <a:lstStyle/>
          <a:p>
            <a:r>
              <a:rPr lang="ru-RU" sz="1800" b="1" dirty="0" smtClean="0">
                <a:solidFill>
                  <a:srgbClr val="0070C0"/>
                </a:solidFill>
              </a:rPr>
              <a:t>Законодательное </a:t>
            </a:r>
            <a:r>
              <a:rPr lang="ru-RU" sz="1800" b="1" dirty="0">
                <a:solidFill>
                  <a:srgbClr val="0070C0"/>
                </a:solidFill>
              </a:rPr>
              <a:t>регулирование</a:t>
            </a:r>
          </a:p>
          <a:p>
            <a:pPr lvl="1"/>
            <a:r>
              <a:rPr lang="ru-RU" sz="1800" dirty="0"/>
              <a:t>Стандарты </a:t>
            </a:r>
            <a:r>
              <a:rPr lang="ru-RU" sz="1800" dirty="0" err="1"/>
              <a:t>энергоэффективности</a:t>
            </a:r>
            <a:endParaRPr lang="ru-RU" sz="1800" dirty="0"/>
          </a:p>
          <a:p>
            <a:pPr lvl="1"/>
            <a:r>
              <a:rPr lang="ru-RU" sz="1800" dirty="0"/>
              <a:t>Запрет технологий</a:t>
            </a:r>
          </a:p>
          <a:p>
            <a:r>
              <a:rPr lang="ru-RU" sz="1800" b="1" dirty="0" smtClean="0">
                <a:solidFill>
                  <a:srgbClr val="0070C0"/>
                </a:solidFill>
              </a:rPr>
              <a:t>Информационно-просветительская </a:t>
            </a:r>
            <a:r>
              <a:rPr lang="ru-RU" sz="1800" b="1" dirty="0">
                <a:solidFill>
                  <a:srgbClr val="0070C0"/>
                </a:solidFill>
              </a:rPr>
              <a:t>деятельность  </a:t>
            </a:r>
            <a:endParaRPr lang="ru-RU" sz="1800" b="1" dirty="0" smtClean="0">
              <a:solidFill>
                <a:srgbClr val="0070C0"/>
              </a:solidFill>
            </a:endParaRPr>
          </a:p>
          <a:p>
            <a:pPr lvl="1"/>
            <a:r>
              <a:rPr lang="ru-RU" sz="1800" dirty="0" smtClean="0"/>
              <a:t>Маркировка</a:t>
            </a:r>
          </a:p>
          <a:p>
            <a:pPr lvl="1"/>
            <a:r>
              <a:rPr lang="ru-RU" sz="1800" dirty="0" smtClean="0"/>
              <a:t>Реклама в СМИ</a:t>
            </a:r>
          </a:p>
          <a:p>
            <a:pPr lvl="1"/>
            <a:r>
              <a:rPr lang="ru-RU" sz="1800" dirty="0"/>
              <a:t>Печатные материалы и прямые </a:t>
            </a:r>
            <a:r>
              <a:rPr lang="ru-RU" sz="1800" dirty="0" smtClean="0"/>
              <a:t>рассылки</a:t>
            </a:r>
          </a:p>
          <a:p>
            <a:pPr lvl="1"/>
            <a:r>
              <a:rPr lang="ru-RU" sz="1800" dirty="0" smtClean="0"/>
              <a:t>Правильное оформление точек продаж</a:t>
            </a:r>
          </a:p>
          <a:p>
            <a:pPr lvl="1"/>
            <a:r>
              <a:rPr lang="ru-RU" sz="1800" dirty="0"/>
              <a:t>Общественные </a:t>
            </a:r>
            <a:r>
              <a:rPr lang="ru-RU" sz="1800" dirty="0" smtClean="0"/>
              <a:t>мероприятия</a:t>
            </a:r>
          </a:p>
          <a:p>
            <a:pPr lvl="1"/>
            <a:r>
              <a:rPr lang="ru-RU" sz="1800" dirty="0" smtClean="0"/>
              <a:t>Образовательные программы</a:t>
            </a:r>
          </a:p>
          <a:p>
            <a:pPr marL="342900" lvl="1" indent="-342900">
              <a:buFont typeface="Arial" charset="0"/>
              <a:buChar char="•"/>
            </a:pPr>
            <a:r>
              <a:rPr lang="ru-RU" sz="1800" b="1" dirty="0">
                <a:solidFill>
                  <a:srgbClr val="0070C0"/>
                </a:solidFill>
                <a:cs typeface="ＭＳ Ｐゴシック" charset="0"/>
              </a:rPr>
              <a:t>Ценовое регулирование </a:t>
            </a:r>
          </a:p>
          <a:p>
            <a:pPr lvl="1"/>
            <a:r>
              <a:rPr lang="ru-RU" sz="1800" dirty="0" smtClean="0"/>
              <a:t>Субсидии</a:t>
            </a:r>
          </a:p>
          <a:p>
            <a:pPr lvl="1"/>
            <a:r>
              <a:rPr lang="ru-RU" sz="1800" dirty="0" smtClean="0"/>
              <a:t>Дисконтные программы</a:t>
            </a:r>
          </a:p>
          <a:p>
            <a:pPr lvl="1"/>
            <a:r>
              <a:rPr lang="ru-RU" sz="1800" dirty="0" smtClean="0"/>
              <a:t>Централизованная закупка</a:t>
            </a:r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789770799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397151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dirty="0" smtClean="0"/>
              <a:t>Список аббревиатур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000" dirty="0" smtClean="0"/>
              <a:t>ЛН – лампа накаливания</a:t>
            </a:r>
          </a:p>
          <a:p>
            <a:r>
              <a:rPr lang="ru-RU" sz="2000" dirty="0" smtClean="0"/>
              <a:t>КЛЛ – компактная люминесцентная лампа</a:t>
            </a:r>
          </a:p>
          <a:p>
            <a:r>
              <a:rPr lang="ru-RU" sz="2000" dirty="0" smtClean="0"/>
              <a:t>ЛЛ – линейная люминесцентная лампа</a:t>
            </a:r>
          </a:p>
          <a:p>
            <a:r>
              <a:rPr lang="ru-RU" sz="2000" dirty="0" smtClean="0"/>
              <a:t>СД – светодиодная лампа</a:t>
            </a:r>
          </a:p>
          <a:p>
            <a:r>
              <a:rPr lang="ru-RU" sz="2000" dirty="0" smtClean="0"/>
              <a:t>ДРЛ – ртутная лампа</a:t>
            </a:r>
          </a:p>
          <a:p>
            <a:r>
              <a:rPr lang="ru-RU" sz="2000" dirty="0" err="1" smtClean="0"/>
              <a:t>ДНат</a:t>
            </a:r>
            <a:r>
              <a:rPr lang="ru-RU" sz="2000" dirty="0" smtClean="0"/>
              <a:t> – натриевая лампа</a:t>
            </a:r>
          </a:p>
          <a:p>
            <a:r>
              <a:rPr lang="ru-RU" sz="2000" dirty="0" smtClean="0"/>
              <a:t>МГЛ – </a:t>
            </a:r>
            <a:r>
              <a:rPr lang="ru-RU" sz="2000" dirty="0" err="1" smtClean="0"/>
              <a:t>металлогалогенная</a:t>
            </a:r>
            <a:r>
              <a:rPr lang="ru-RU" sz="2000" dirty="0" smtClean="0"/>
              <a:t> лампа</a:t>
            </a:r>
          </a:p>
          <a:p>
            <a:r>
              <a:rPr lang="ru-RU" sz="2000" dirty="0" smtClean="0"/>
              <a:t>ОП – осветительный прибор</a:t>
            </a:r>
            <a:endParaRPr lang="ru-RU" sz="2000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F5024-256B-4C27-9B63-2F79251CF5E0}" type="slidenum">
              <a:rPr lang="de-DE" smtClean="0"/>
              <a:pPr/>
              <a:t>23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56386246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dirty="0" smtClean="0"/>
              <a:t>Допущения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332178"/>
            <a:ext cx="8229600" cy="4525963"/>
          </a:xfrm>
        </p:spPr>
        <p:txBody>
          <a:bodyPr/>
          <a:lstStyle/>
          <a:p>
            <a:pPr lvl="0" algn="just">
              <a:buFont typeface="+mj-lt"/>
              <a:buAutoNum type="arabicParenR"/>
            </a:pPr>
            <a:r>
              <a:rPr lang="ru-RU" sz="1400" dirty="0" smtClean="0"/>
              <a:t>При </a:t>
            </a:r>
            <a:r>
              <a:rPr lang="ru-RU" sz="1400" dirty="0"/>
              <a:t>расчете емкости рынка не учитывались возможные товарные запасы продукции на складах предприятий-изготовителей и операторов рынка</a:t>
            </a:r>
            <a:r>
              <a:rPr lang="ru-RU" sz="1400" dirty="0" smtClean="0"/>
              <a:t>.</a:t>
            </a:r>
          </a:p>
          <a:p>
            <a:pPr lvl="0" algn="just">
              <a:buFont typeface="+mj-lt"/>
              <a:buAutoNum type="arabicParenR"/>
            </a:pPr>
            <a:endParaRPr lang="ru-RU" sz="1400" dirty="0"/>
          </a:p>
          <a:p>
            <a:pPr lvl="0" algn="just">
              <a:buFont typeface="+mj-lt"/>
              <a:buAutoNum type="arabicParenR"/>
            </a:pPr>
            <a:r>
              <a:rPr lang="ru-RU" sz="1400" dirty="0"/>
              <a:t>Для получения более точных данных об объемах импорта и экспорта ламп и осветительных приборов, предназначенных для целей освещения, лампы и осветительные приборы специального назначения такие, </a:t>
            </a:r>
            <a:r>
              <a:rPr lang="ru-RU" sz="1400" dirty="0" smtClean="0"/>
              <a:t>как: автомобильные</a:t>
            </a:r>
            <a:r>
              <a:rPr lang="ru-RU" sz="1400" dirty="0"/>
              <a:t>, для самолетов и аэродромов, для судов, для медицинской техники и т.п. были исключены из данных таможенной статистики. </a:t>
            </a:r>
            <a:endParaRPr lang="ru-RU" sz="1400" dirty="0" smtClean="0"/>
          </a:p>
          <a:p>
            <a:pPr lvl="0" algn="just">
              <a:buFont typeface="+mj-lt"/>
              <a:buAutoNum type="arabicParenR"/>
            </a:pPr>
            <a:endParaRPr lang="ru-RU" sz="1400" dirty="0"/>
          </a:p>
          <a:p>
            <a:pPr lvl="0" algn="just">
              <a:buFont typeface="+mj-lt"/>
              <a:buAutoNum type="arabicParenR"/>
            </a:pPr>
            <a:r>
              <a:rPr lang="ru-RU" sz="1400" dirty="0"/>
              <a:t>Данные по объему экспорта включают в себя и реэкспорт</a:t>
            </a:r>
            <a:r>
              <a:rPr lang="ru-RU" sz="1400" dirty="0" smtClean="0"/>
              <a:t>.</a:t>
            </a:r>
          </a:p>
          <a:p>
            <a:pPr lvl="0" algn="just">
              <a:buFont typeface="+mj-lt"/>
              <a:buAutoNum type="arabicParenR"/>
            </a:pPr>
            <a:endParaRPr lang="ru-RU" sz="1400" dirty="0"/>
          </a:p>
          <a:p>
            <a:pPr lvl="0" algn="just">
              <a:buFont typeface="+mj-lt"/>
              <a:buAutoNum type="arabicParenR"/>
            </a:pPr>
            <a:r>
              <a:rPr lang="ru-RU" sz="1400" dirty="0"/>
              <a:t>В связи с отсутствием отдельного кода ТН ВЭД для светодиодных ламп при анализе объемов импорта и экспорта была использована собственная методология и </a:t>
            </a:r>
            <a:r>
              <a:rPr lang="ru-RU" sz="1400" dirty="0" err="1"/>
              <a:t>проприетарное</a:t>
            </a:r>
            <a:r>
              <a:rPr lang="ru-RU" sz="1400" dirty="0"/>
              <a:t> программное обеспечение компании ООО «</a:t>
            </a:r>
            <a:r>
              <a:rPr lang="ru-RU" sz="1400" dirty="0" err="1"/>
              <a:t>Лайтинг</a:t>
            </a:r>
            <a:r>
              <a:rPr lang="ru-RU" sz="1400" dirty="0"/>
              <a:t> Бизнес Консалтинг» по выделению светодиодных ламп, предназначенных для целей общего освещения, из общего кода 854140 «Приборы полупроводниковые фоточувствительные, включая приборы полупроводниковые фоточувствительные, включая фотогальванические элементы, собранные или не собранные в модули, вмонтированные или не вмонтированные в панели; светоизлучающие диоды». Погрешность составляет не более 5</a:t>
            </a:r>
            <a:r>
              <a:rPr lang="ru-RU" sz="1400" dirty="0" smtClean="0"/>
              <a:t>%.</a:t>
            </a:r>
          </a:p>
          <a:p>
            <a:pPr algn="just">
              <a:buFont typeface="+mj-lt"/>
              <a:buAutoNum type="arabicParenR"/>
            </a:pPr>
            <a:r>
              <a:rPr lang="ru-RU" sz="1400" dirty="0"/>
              <a:t>В рамках анализа таможенной статистики осветительных приборов будут рассмотрены только профессиональные осветительные приборы, предназначенные для общего освещения. </a:t>
            </a:r>
          </a:p>
          <a:p>
            <a:pPr lvl="0" algn="just">
              <a:buFont typeface="+mj-lt"/>
              <a:buAutoNum type="arabicParenR"/>
            </a:pPr>
            <a:endParaRPr lang="ru-RU" sz="1400" dirty="0" smtClean="0"/>
          </a:p>
        </p:txBody>
      </p:sp>
      <p:sp>
        <p:nvSpPr>
          <p:cNvPr id="5" name="Дата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F5024-256B-4C27-9B63-2F79251CF5E0}" type="slidenum">
              <a:rPr lang="de-DE" smtClean="0"/>
              <a:pPr/>
              <a:t>24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08508941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dirty="0" smtClean="0"/>
              <a:t>Допущения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332178"/>
            <a:ext cx="8229600" cy="4525963"/>
          </a:xfrm>
        </p:spPr>
        <p:txBody>
          <a:bodyPr/>
          <a:lstStyle/>
          <a:p>
            <a:pPr lvl="0" algn="just">
              <a:buFont typeface="+mj-lt"/>
              <a:buAutoNum type="arabicParenR" startAt="6"/>
            </a:pPr>
            <a:r>
              <a:rPr lang="ru-RU" sz="1400" dirty="0" smtClean="0"/>
              <a:t>В </a:t>
            </a:r>
            <a:r>
              <a:rPr lang="ru-RU" sz="1400" dirty="0"/>
              <a:t>рамках анализа будет определен объем импортируемых и экспортируемых осветительных приборов в количественном выражении (штуки) на основании пересчета веса поставки (кг) в количество осветительных приборов (штуки) с помощью определения среднего веса типа осветительного прибора. </a:t>
            </a:r>
          </a:p>
          <a:p>
            <a:pPr lvl="0" algn="just">
              <a:buFont typeface="+mj-lt"/>
              <a:buAutoNum type="arabicParenR" startAt="6"/>
            </a:pPr>
            <a:r>
              <a:rPr lang="ru-RU" sz="1400" dirty="0"/>
              <a:t>Для оценки емкости рынка 2013 года по сегментам (потребительский и профессиональный) были приняты следующие допущения:</a:t>
            </a:r>
          </a:p>
          <a:p>
            <a:pPr algn="just">
              <a:buFont typeface="+mj-lt"/>
              <a:buAutoNum type="arabicParenR" startAt="6"/>
            </a:pPr>
            <a:r>
              <a:rPr lang="ru-RU" sz="1400" dirty="0" smtClean="0"/>
              <a:t>К </a:t>
            </a:r>
            <a:r>
              <a:rPr lang="ru-RU" sz="1400" dirty="0"/>
              <a:t>потребительскому сегменту относятся:</a:t>
            </a:r>
          </a:p>
          <a:p>
            <a:pPr lvl="3">
              <a:buFont typeface="+mj-lt"/>
              <a:buAutoNum type="arabicParenR" startAt="6"/>
            </a:pPr>
            <a:r>
              <a:rPr lang="ru-RU" sz="1200" dirty="0"/>
              <a:t>Галогенные  лампы – 50% от общего объема этого рынка</a:t>
            </a:r>
          </a:p>
          <a:p>
            <a:pPr lvl="3">
              <a:buFont typeface="+mj-lt"/>
              <a:buAutoNum type="arabicParenR" startAt="6"/>
            </a:pPr>
            <a:r>
              <a:rPr lang="ru-RU" sz="1200" dirty="0"/>
              <a:t>Лампы накаливания – 90% от общего объема этого рынка</a:t>
            </a:r>
          </a:p>
          <a:p>
            <a:pPr lvl="3">
              <a:buFont typeface="+mj-lt"/>
              <a:buAutoNum type="arabicParenR" startAt="6"/>
            </a:pPr>
            <a:r>
              <a:rPr lang="ru-RU" sz="1200" dirty="0"/>
              <a:t>Компактные люминесцентные  лампы – 60% от общего объема этого рынка</a:t>
            </a:r>
          </a:p>
          <a:p>
            <a:pPr lvl="3">
              <a:buFont typeface="+mj-lt"/>
              <a:buAutoNum type="arabicParenR" startAt="6"/>
            </a:pPr>
            <a:r>
              <a:rPr lang="ru-RU" sz="1200" dirty="0"/>
              <a:t>Светодиодные лампы  – 7% от общего объема этого рынка</a:t>
            </a:r>
          </a:p>
          <a:p>
            <a:pPr lvl="3">
              <a:buFont typeface="+mj-lt"/>
              <a:buAutoNum type="arabicParenR" startAt="6"/>
            </a:pPr>
            <a:r>
              <a:rPr lang="ru-RU" sz="1200" dirty="0"/>
              <a:t>Люминесцентные лампы </a:t>
            </a:r>
            <a:r>
              <a:rPr lang="ru-RU" sz="1200" dirty="0" err="1"/>
              <a:t>двухцокольные</a:t>
            </a:r>
            <a:r>
              <a:rPr lang="ru-RU" sz="1200" dirty="0"/>
              <a:t> – 1% от общего объема этого рынка</a:t>
            </a:r>
          </a:p>
          <a:p>
            <a:pPr>
              <a:buFont typeface="+mj-lt"/>
              <a:buAutoNum type="arabicParenR" startAt="6"/>
            </a:pPr>
            <a:r>
              <a:rPr lang="ru-RU" sz="1400" dirty="0"/>
              <a:t>К профессиональному сегменту относятся:</a:t>
            </a:r>
          </a:p>
          <a:p>
            <a:pPr lvl="3">
              <a:buFont typeface="+mj-lt"/>
              <a:buAutoNum type="arabicParenR" startAt="6"/>
            </a:pPr>
            <a:r>
              <a:rPr lang="ru-RU" sz="1200" dirty="0"/>
              <a:t>Галогенные  лампы – 50% от общего объема этого рынка</a:t>
            </a:r>
          </a:p>
          <a:p>
            <a:pPr lvl="3">
              <a:buFont typeface="+mj-lt"/>
              <a:buAutoNum type="arabicParenR" startAt="6"/>
            </a:pPr>
            <a:r>
              <a:rPr lang="ru-RU" sz="1200" dirty="0"/>
              <a:t>Лампы накаливания – 10% от общего объема этого рынка</a:t>
            </a:r>
          </a:p>
          <a:p>
            <a:pPr lvl="3">
              <a:buFont typeface="+mj-lt"/>
              <a:buAutoNum type="arabicParenR" startAt="6"/>
            </a:pPr>
            <a:r>
              <a:rPr lang="ru-RU" sz="1200" dirty="0"/>
              <a:t>Компактные люминесцентные  лампы – 40% от общего объема этого рынка</a:t>
            </a:r>
          </a:p>
          <a:p>
            <a:pPr lvl="3">
              <a:buFont typeface="+mj-lt"/>
              <a:buAutoNum type="arabicParenR" startAt="6"/>
            </a:pPr>
            <a:r>
              <a:rPr lang="ru-RU" sz="1200" dirty="0"/>
              <a:t>Светодиодные лампы – 93% от общего объема этого рынка</a:t>
            </a:r>
          </a:p>
          <a:p>
            <a:pPr lvl="3">
              <a:buFont typeface="+mj-lt"/>
              <a:buAutoNum type="arabicParenR" startAt="6"/>
            </a:pPr>
            <a:r>
              <a:rPr lang="ru-RU" sz="1200" dirty="0"/>
              <a:t>Люминесцентные лампы </a:t>
            </a:r>
            <a:r>
              <a:rPr lang="ru-RU" sz="1200" dirty="0" err="1"/>
              <a:t>двухцокольные</a:t>
            </a:r>
            <a:r>
              <a:rPr lang="ru-RU" sz="1200" dirty="0"/>
              <a:t> – 99% от общего объема этого рынка</a:t>
            </a:r>
          </a:p>
          <a:p>
            <a:pPr lvl="3">
              <a:buFont typeface="+mj-lt"/>
              <a:buAutoNum type="arabicParenR" startAt="6"/>
            </a:pPr>
            <a:r>
              <a:rPr lang="ru-RU" sz="1200" dirty="0"/>
              <a:t>Ртутные лампы – 100% от общего объема этого рынка</a:t>
            </a:r>
          </a:p>
          <a:p>
            <a:pPr lvl="3">
              <a:buFont typeface="+mj-lt"/>
              <a:buAutoNum type="arabicParenR" startAt="6"/>
            </a:pPr>
            <a:r>
              <a:rPr lang="ru-RU" sz="1200" dirty="0"/>
              <a:t>Натриевые лампы – 100% от общего объема этого рынка</a:t>
            </a:r>
          </a:p>
          <a:p>
            <a:pPr lvl="3">
              <a:buFont typeface="+mj-lt"/>
              <a:buAutoNum type="arabicParenR" startAt="6"/>
            </a:pPr>
            <a:r>
              <a:rPr lang="ru-RU" sz="1200" dirty="0" err="1"/>
              <a:t>Металлогалогенные</a:t>
            </a:r>
            <a:r>
              <a:rPr lang="ru-RU" sz="1200" dirty="0"/>
              <a:t> лампы – 100% от общего объема этого рынка</a:t>
            </a:r>
          </a:p>
          <a:p>
            <a:endParaRPr lang="ru-RU" sz="1400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F5024-256B-4C27-9B63-2F79251CF5E0}" type="slidenum">
              <a:rPr lang="de-DE" smtClean="0"/>
              <a:pPr/>
              <a:t>25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46553914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dirty="0" smtClean="0"/>
              <a:t>Цель и задачи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04952" y="843432"/>
            <a:ext cx="8481848" cy="5180183"/>
          </a:xfrm>
        </p:spPr>
        <p:txBody>
          <a:bodyPr/>
          <a:lstStyle/>
          <a:p>
            <a:pPr marL="0" indent="0" algn="just">
              <a:spcBef>
                <a:spcPts val="0"/>
              </a:spcBef>
              <a:buNone/>
            </a:pPr>
            <a:endParaRPr lang="ru-RU" sz="1600" dirty="0" smtClean="0"/>
          </a:p>
          <a:p>
            <a:pPr marL="0" indent="0" algn="just">
              <a:spcBef>
                <a:spcPts val="0"/>
              </a:spcBef>
              <a:buNone/>
            </a:pPr>
            <a:endParaRPr lang="en-US" sz="1600" dirty="0" smtClean="0"/>
          </a:p>
          <a:p>
            <a:pPr marL="0" indent="0" algn="just">
              <a:spcBef>
                <a:spcPts val="0"/>
              </a:spcBef>
              <a:buNone/>
            </a:pPr>
            <a:endParaRPr lang="ru-RU" sz="1600" dirty="0"/>
          </a:p>
          <a:p>
            <a:pPr marL="0" indent="0" algn="just">
              <a:spcBef>
                <a:spcPts val="0"/>
              </a:spcBef>
              <a:buNone/>
            </a:pPr>
            <a:r>
              <a:rPr lang="ru-RU" sz="1600" dirty="0"/>
              <a:t> </a:t>
            </a:r>
            <a:r>
              <a:rPr lang="ru-RU" sz="1600" b="1" dirty="0" smtClean="0"/>
              <a:t>Задачи</a:t>
            </a:r>
            <a:endParaRPr lang="ru-RU" sz="1600" dirty="0"/>
          </a:p>
          <a:p>
            <a:pPr lvl="0" algn="just">
              <a:spcBef>
                <a:spcPts val="0"/>
              </a:spcBef>
              <a:buFont typeface="+mj-lt"/>
              <a:buAutoNum type="arabicPeriod" startAt="6"/>
            </a:pPr>
            <a:endParaRPr lang="ru-RU" sz="1600" dirty="0" smtClean="0"/>
          </a:p>
          <a:p>
            <a:pPr lvl="0" algn="just">
              <a:spcBef>
                <a:spcPts val="0"/>
              </a:spcBef>
              <a:buFont typeface="+mj-lt"/>
              <a:buAutoNum type="arabicPeriod" startAt="6"/>
            </a:pPr>
            <a:r>
              <a:rPr lang="ru-RU" sz="1600" dirty="0" smtClean="0"/>
              <a:t>Провести </a:t>
            </a:r>
            <a:r>
              <a:rPr lang="ru-RU" sz="1600" dirty="0"/>
              <a:t>анализ каналов дистрибуции электрических ламп и осветительных приборов в 2013 </a:t>
            </a:r>
            <a:r>
              <a:rPr lang="ru-RU" sz="1600" dirty="0" smtClean="0"/>
              <a:t>году</a:t>
            </a:r>
          </a:p>
          <a:p>
            <a:pPr lvl="0" algn="just">
              <a:spcBef>
                <a:spcPts val="0"/>
              </a:spcBef>
              <a:buFont typeface="+mj-lt"/>
              <a:buAutoNum type="arabicPeriod" startAt="6"/>
            </a:pPr>
            <a:endParaRPr lang="ru-RU" sz="1600" dirty="0"/>
          </a:p>
          <a:p>
            <a:pPr lvl="0" algn="just">
              <a:spcBef>
                <a:spcPts val="0"/>
              </a:spcBef>
              <a:buFont typeface="+mj-lt"/>
              <a:buAutoNum type="arabicPeriod" startAt="6"/>
            </a:pPr>
            <a:r>
              <a:rPr lang="ru-RU" sz="1600" dirty="0"/>
              <a:t>Разработать сценарии развития российского рынка электрических ламп и осветительных приборов в период 2013-2020 гг. </a:t>
            </a:r>
            <a:endParaRPr lang="ru-RU" sz="1600" dirty="0" smtClean="0"/>
          </a:p>
          <a:p>
            <a:pPr lvl="0" algn="just">
              <a:spcBef>
                <a:spcPts val="0"/>
              </a:spcBef>
              <a:buFont typeface="+mj-lt"/>
              <a:buAutoNum type="arabicPeriod" startAt="6"/>
            </a:pPr>
            <a:endParaRPr lang="ru-RU" sz="1600" dirty="0"/>
          </a:p>
          <a:p>
            <a:pPr lvl="0" algn="just">
              <a:spcBef>
                <a:spcPts val="0"/>
              </a:spcBef>
              <a:buFont typeface="+mj-lt"/>
              <a:buAutoNum type="arabicPeriod" startAt="6"/>
            </a:pPr>
            <a:r>
              <a:rPr lang="ru-RU" sz="1600" dirty="0"/>
              <a:t>Провести расчет энергопотребления, объемов ассоциированных выбросов парниковых газов в секторе освещения и определение потенциала энергосбережения в действующих осветительных установках по секторам </a:t>
            </a:r>
            <a:r>
              <a:rPr lang="ru-RU" sz="1600" dirty="0" smtClean="0"/>
              <a:t>потребления</a:t>
            </a:r>
          </a:p>
          <a:p>
            <a:pPr lvl="0" algn="just">
              <a:spcBef>
                <a:spcPts val="0"/>
              </a:spcBef>
              <a:buFont typeface="+mj-lt"/>
              <a:buAutoNum type="arabicPeriod" startAt="6"/>
            </a:pPr>
            <a:endParaRPr lang="ru-RU" sz="1600" dirty="0"/>
          </a:p>
          <a:p>
            <a:pPr lvl="0" algn="just">
              <a:spcBef>
                <a:spcPts val="0"/>
              </a:spcBef>
              <a:buFont typeface="+mj-lt"/>
              <a:buAutoNum type="arabicPeriod" startAt="6"/>
            </a:pPr>
            <a:r>
              <a:rPr lang="ru-RU" sz="1600" dirty="0"/>
              <a:t>Провести анализ основных путей повышения спроса на энергосберегающие технологии освещения </a:t>
            </a:r>
          </a:p>
          <a:p>
            <a:pPr algn="just">
              <a:spcBef>
                <a:spcPts val="0"/>
              </a:spcBef>
              <a:buFont typeface="+mj-lt"/>
              <a:buAutoNum type="arabicPeriod" startAt="6"/>
            </a:pPr>
            <a:endParaRPr lang="ru-RU" sz="1600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F5024-256B-4C27-9B63-2F79251CF5E0}" type="slidenum">
              <a:rPr lang="de-DE" smtClean="0"/>
              <a:pPr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14820362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dirty="0" smtClean="0"/>
              <a:t>Резюме</a:t>
            </a:r>
            <a:endParaRPr lang="ru-RU" sz="3200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F5024-256B-4C27-9B63-2F79251CF5E0}" type="slidenum">
              <a:rPr lang="de-DE" smtClean="0"/>
              <a:pPr/>
              <a:t>4</a:t>
            </a:fld>
            <a:endParaRPr lang="de-DE"/>
          </a:p>
        </p:txBody>
      </p:sp>
      <p:sp>
        <p:nvSpPr>
          <p:cNvPr id="9" name="Прямоугольник 8"/>
          <p:cNvSpPr/>
          <p:nvPr/>
        </p:nvSpPr>
        <p:spPr>
          <a:xfrm>
            <a:off x="236483" y="1102328"/>
            <a:ext cx="8450317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ru-RU" sz="1600" b="1" dirty="0" smtClean="0"/>
              <a:t>ЛАМПЫ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1600" dirty="0" smtClean="0"/>
              <a:t>Емкость </a:t>
            </a:r>
            <a:r>
              <a:rPr lang="ru-RU" sz="1600" dirty="0"/>
              <a:t>российского рынка ламп в </a:t>
            </a:r>
            <a:r>
              <a:rPr lang="ru-RU" sz="1600" dirty="0" smtClean="0"/>
              <a:t>201</a:t>
            </a:r>
            <a:r>
              <a:rPr lang="en-US" sz="1600" dirty="0" smtClean="0"/>
              <a:t>1</a:t>
            </a:r>
            <a:r>
              <a:rPr lang="ru-RU" sz="1600" dirty="0" smtClean="0"/>
              <a:t>-2013 </a:t>
            </a:r>
            <a:r>
              <a:rPr lang="ru-RU" sz="1600" dirty="0"/>
              <a:t>гг. </a:t>
            </a:r>
            <a:r>
              <a:rPr lang="ru-RU" sz="1600" dirty="0" smtClean="0"/>
              <a:t>увеличилась в </a:t>
            </a:r>
            <a:r>
              <a:rPr lang="ru-RU" sz="1600" dirty="0"/>
              <a:t>количественном выражении на </a:t>
            </a:r>
            <a:r>
              <a:rPr lang="en-US" sz="1600" dirty="0" smtClean="0"/>
              <a:t>3</a:t>
            </a:r>
            <a:r>
              <a:rPr lang="ru-RU" sz="1600" dirty="0" smtClean="0"/>
              <a:t>,</a:t>
            </a:r>
            <a:r>
              <a:rPr lang="en-US" sz="1600" dirty="0" smtClean="0"/>
              <a:t>1</a:t>
            </a:r>
            <a:r>
              <a:rPr lang="ru-RU" sz="1600" dirty="0" smtClean="0"/>
              <a:t>%, что связано с </a:t>
            </a:r>
            <a:r>
              <a:rPr lang="ru-RU" sz="1600" dirty="0"/>
              <a:t>увеличением </a:t>
            </a:r>
            <a:r>
              <a:rPr lang="ru-RU" sz="1600" dirty="0" smtClean="0"/>
              <a:t>рынка </a:t>
            </a:r>
            <a:r>
              <a:rPr lang="ru-RU" sz="1600" dirty="0"/>
              <a:t>светодиодных ламп </a:t>
            </a:r>
            <a:r>
              <a:rPr lang="ru-RU" sz="1600" dirty="0" smtClean="0"/>
              <a:t>в </a:t>
            </a:r>
            <a:r>
              <a:rPr lang="ru-RU" sz="1600" dirty="0"/>
              <a:t>4,4 раза </a:t>
            </a:r>
            <a:r>
              <a:rPr lang="ru-RU" sz="1600" dirty="0" smtClean="0"/>
              <a:t>и рынка КЛЛ  на 40% в 2011-2013 </a:t>
            </a:r>
            <a:r>
              <a:rPr lang="ru-RU" sz="1600" dirty="0"/>
              <a:t>гг.</a:t>
            </a: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endParaRPr lang="ru-RU" sz="1600" dirty="0" smtClean="0"/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ru-RU" sz="1600" dirty="0" smtClean="0"/>
              <a:t>Рынок ламп накаливания сократился на 14,2% с </a:t>
            </a:r>
            <a:r>
              <a:rPr lang="en-US" sz="1600" dirty="0" smtClean="0"/>
              <a:t>508,7 </a:t>
            </a:r>
            <a:r>
              <a:rPr lang="ru-RU" sz="1600" dirty="0" smtClean="0"/>
              <a:t>млн штук в 2011 году до 436,4 млн штук в 2013 году.</a:t>
            </a: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endParaRPr lang="ru-RU" sz="1600" dirty="0" smtClean="0"/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ru-RU" sz="1600" dirty="0" smtClean="0"/>
              <a:t>Емкость российского рынка ламп в 2013 году составила 802,</a:t>
            </a:r>
            <a:r>
              <a:rPr lang="en-US" sz="1600" dirty="0" smtClean="0"/>
              <a:t>0</a:t>
            </a:r>
            <a:r>
              <a:rPr lang="ru-RU" sz="1600" dirty="0" smtClean="0"/>
              <a:t> млн. штук. </a:t>
            </a: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endParaRPr lang="ru-RU" sz="1600" dirty="0" smtClean="0"/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ru-RU" sz="1600" dirty="0" smtClean="0"/>
              <a:t>В </a:t>
            </a:r>
            <a:r>
              <a:rPr lang="ru-RU" sz="1600" dirty="0"/>
              <a:t>2013 году доля импорта </a:t>
            </a:r>
            <a:r>
              <a:rPr lang="ru-RU" sz="1600" dirty="0" smtClean="0"/>
              <a:t>составила </a:t>
            </a:r>
            <a:r>
              <a:rPr lang="ru-RU" sz="1600" dirty="0"/>
              <a:t>55,2% в структуре </a:t>
            </a:r>
            <a:r>
              <a:rPr lang="ru-RU" sz="1600" dirty="0" smtClean="0"/>
              <a:t>товарооборота ламп (40,1% в 2011).  Доля </a:t>
            </a:r>
            <a:r>
              <a:rPr lang="ru-RU" sz="1600" dirty="0"/>
              <a:t>производства </a:t>
            </a:r>
            <a:r>
              <a:rPr lang="ru-RU" sz="1600" dirty="0" smtClean="0"/>
              <a:t>- 42,0% (55,3% в 2011 г.) , доля экспорта - 2,8% (4,7% в 2011 г.). </a:t>
            </a:r>
          </a:p>
          <a:p>
            <a:pPr marL="342900" lvl="0" indent="-342900" algn="just">
              <a:buFont typeface="+mj-lt"/>
              <a:buAutoNum type="arabicParenR"/>
            </a:pPr>
            <a:endParaRPr lang="ru-RU" sz="1600" dirty="0" smtClean="0"/>
          </a:p>
          <a:p>
            <a:pPr lvl="0" algn="just"/>
            <a:r>
              <a:rPr lang="ru-RU" sz="1600" b="1" dirty="0" smtClean="0"/>
              <a:t>ОСВЕТИТЕЛЬНЫЕ ПРИБОРЫ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ru-RU" sz="1600" dirty="0"/>
              <a:t>Емкость российского рынка осветительных приборов в 2011-2013 гг. выросла в количественном выражении на 30,7% и составила 32,3 млн штук в 2013 году. В 2011-2013 гг. емкость рынка светодиодных осветительных приборов выросла в 4,7 раза, традиционных осветительных приборов  –  на 10,9%.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endParaRPr lang="ru-RU" sz="1600" dirty="0"/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ru-RU" sz="1600" dirty="0"/>
              <a:t>Российский рынок осветительных приборов в значительной степени зависел от импорта – в 2013 году доля импорта осветительных приборов составила 31,3% в структуре </a:t>
            </a:r>
            <a:r>
              <a:rPr lang="ru-RU" sz="1600" dirty="0" smtClean="0"/>
              <a:t>товарооборота (28,3% в 2011 г.). </a:t>
            </a:r>
            <a:r>
              <a:rPr lang="ru-RU" sz="1600" dirty="0"/>
              <a:t>Доля производства - 68,0</a:t>
            </a:r>
            <a:r>
              <a:rPr lang="ru-RU" sz="1600" dirty="0" smtClean="0"/>
              <a:t>% (70,7% в 2011 г.), </a:t>
            </a:r>
            <a:r>
              <a:rPr lang="ru-RU" sz="1600" dirty="0"/>
              <a:t>доля экспорта – 0,7</a:t>
            </a:r>
            <a:r>
              <a:rPr lang="ru-RU" sz="1600" dirty="0" smtClean="0"/>
              <a:t>% (1,0% в 2011 г.)</a:t>
            </a:r>
            <a:endParaRPr lang="ru-RU" sz="1600" dirty="0"/>
          </a:p>
          <a:p>
            <a:pPr marL="342900" lvl="0" indent="-342900" algn="just">
              <a:buFont typeface="+mj-lt"/>
              <a:buAutoNum type="arabicParenR"/>
            </a:pPr>
            <a:endParaRPr lang="ru-RU" sz="1600" dirty="0" smtClean="0"/>
          </a:p>
        </p:txBody>
      </p:sp>
    </p:spTree>
    <p:extLst>
      <p:ext uri="{BB962C8B-B14F-4D97-AF65-F5344CB8AC3E}">
        <p14:creationId xmlns:p14="http://schemas.microsoft.com/office/powerpoint/2010/main" val="2383641086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dirty="0" smtClean="0"/>
              <a:t>Резюме</a:t>
            </a:r>
            <a:endParaRPr lang="ru-RU" sz="3200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F5024-256B-4C27-9B63-2F79251CF5E0}" type="slidenum">
              <a:rPr lang="de-DE" smtClean="0"/>
              <a:pPr/>
              <a:t>5</a:t>
            </a:fld>
            <a:endParaRPr lang="de-DE"/>
          </a:p>
        </p:txBody>
      </p:sp>
      <p:sp>
        <p:nvSpPr>
          <p:cNvPr id="9" name="Прямоугольник 8"/>
          <p:cNvSpPr/>
          <p:nvPr/>
        </p:nvSpPr>
        <p:spPr>
          <a:xfrm>
            <a:off x="236483" y="1102328"/>
            <a:ext cx="8450317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ru-RU" sz="1600" dirty="0" smtClean="0"/>
              <a:t>Установленный парк светотехнического оборудования по сегментам потребления:</a:t>
            </a:r>
          </a:p>
          <a:p>
            <a:pPr marL="1257300" lvl="2" indent="-342900" algn="just">
              <a:buFont typeface="Arial" panose="020B0604020202020204" pitchFamily="34" charset="0"/>
              <a:buChar char="•"/>
            </a:pPr>
            <a:r>
              <a:rPr lang="ru-RU" sz="1600" dirty="0"/>
              <a:t>Коммерческий - </a:t>
            </a:r>
            <a:r>
              <a:rPr lang="en-US" sz="1600" dirty="0"/>
              <a:t>45</a:t>
            </a:r>
            <a:r>
              <a:rPr lang="ru-RU" sz="1600" dirty="0"/>
              <a:t>%</a:t>
            </a:r>
          </a:p>
          <a:p>
            <a:pPr marL="1257300" lvl="2" indent="-342900" algn="just">
              <a:buFont typeface="Arial" panose="020B0604020202020204" pitchFamily="34" charset="0"/>
              <a:buChar char="•"/>
            </a:pPr>
            <a:r>
              <a:rPr lang="ru-RU" sz="1600" dirty="0"/>
              <a:t>Жилой - </a:t>
            </a:r>
            <a:r>
              <a:rPr lang="en-US" sz="1600" dirty="0"/>
              <a:t>48</a:t>
            </a:r>
            <a:r>
              <a:rPr lang="ru-RU" sz="1600" dirty="0"/>
              <a:t>%</a:t>
            </a:r>
            <a:r>
              <a:rPr lang="en-US" sz="1600" dirty="0"/>
              <a:t> </a:t>
            </a:r>
          </a:p>
          <a:p>
            <a:pPr marL="1257300" lvl="2" indent="-342900" algn="just">
              <a:buFont typeface="Arial" panose="020B0604020202020204" pitchFamily="34" charset="0"/>
              <a:buChar char="•"/>
            </a:pPr>
            <a:r>
              <a:rPr lang="ru-RU" sz="1600" smtClean="0"/>
              <a:t>Промышленность – </a:t>
            </a:r>
            <a:r>
              <a:rPr lang="en-US" sz="1600" dirty="0"/>
              <a:t>6</a:t>
            </a:r>
            <a:r>
              <a:rPr lang="ru-RU" sz="1600" dirty="0" smtClean="0"/>
              <a:t>%</a:t>
            </a:r>
            <a:endParaRPr lang="ru-RU" sz="1600" dirty="0"/>
          </a:p>
          <a:p>
            <a:pPr marL="1257300" lvl="2" indent="-342900" algn="just">
              <a:buFont typeface="Arial" panose="020B0604020202020204" pitchFamily="34" charset="0"/>
              <a:buChar char="•"/>
            </a:pPr>
            <a:r>
              <a:rPr lang="ru-RU" sz="1600" dirty="0"/>
              <a:t>Наружное освещение  – </a:t>
            </a:r>
            <a:r>
              <a:rPr lang="en-US" sz="1600" dirty="0" smtClean="0"/>
              <a:t>1</a:t>
            </a:r>
            <a:r>
              <a:rPr lang="ru-RU" sz="1600" dirty="0" smtClean="0"/>
              <a:t>%</a:t>
            </a:r>
            <a:endParaRPr lang="ru-RU" sz="1600" dirty="0"/>
          </a:p>
          <a:p>
            <a:pPr lvl="0" algn="just"/>
            <a:endParaRPr lang="ru-RU" sz="1600" dirty="0" smtClean="0">
              <a:solidFill>
                <a:srgbClr val="FF0000"/>
              </a:solidFill>
            </a:endParaRP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endParaRPr lang="ru-RU" sz="16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1600" dirty="0" smtClean="0"/>
              <a:t>Годовой объем </a:t>
            </a:r>
            <a:r>
              <a:rPr lang="ru-RU" sz="1600" dirty="0"/>
              <a:t>энергопотребления в действующих осветительных установках составил </a:t>
            </a:r>
            <a:r>
              <a:rPr lang="ru-RU" sz="1600" dirty="0" smtClean="0"/>
              <a:t> 140642 ГВт*ч</a:t>
            </a:r>
            <a:r>
              <a:rPr lang="ru-RU" sz="1600" dirty="0"/>
              <a:t> </a:t>
            </a:r>
            <a:r>
              <a:rPr lang="ru-RU" sz="1600" dirty="0" smtClean="0"/>
              <a:t>со </a:t>
            </a:r>
            <a:r>
              <a:rPr lang="ru-RU" sz="1600" dirty="0"/>
              <a:t>следующим делением по секторам:</a:t>
            </a:r>
          </a:p>
          <a:p>
            <a:pPr marL="1257300" lvl="2" indent="-342900" algn="just">
              <a:buFont typeface="Arial" panose="020B0604020202020204" pitchFamily="34" charset="0"/>
              <a:buChar char="•"/>
            </a:pPr>
            <a:r>
              <a:rPr lang="ru-RU" sz="1600" dirty="0"/>
              <a:t>Коммерческий  – </a:t>
            </a:r>
            <a:r>
              <a:rPr lang="ru-RU" sz="1600" dirty="0" smtClean="0"/>
              <a:t> 44%</a:t>
            </a:r>
          </a:p>
          <a:p>
            <a:pPr marL="1257300" lvl="2" indent="-342900" algn="just">
              <a:buFont typeface="Arial" panose="020B0604020202020204" pitchFamily="34" charset="0"/>
              <a:buChar char="•"/>
            </a:pPr>
            <a:r>
              <a:rPr lang="ru-RU" sz="1600" dirty="0" smtClean="0"/>
              <a:t>Промышленность – 32%</a:t>
            </a:r>
            <a:endParaRPr lang="ru-RU" sz="1600" dirty="0"/>
          </a:p>
          <a:p>
            <a:pPr marL="1257300" lvl="2" indent="-342900" algn="just">
              <a:buFont typeface="Arial" panose="020B0604020202020204" pitchFamily="34" charset="0"/>
              <a:buChar char="•"/>
            </a:pPr>
            <a:r>
              <a:rPr lang="ru-RU" sz="1600" dirty="0"/>
              <a:t>Жилой </a:t>
            </a:r>
            <a:r>
              <a:rPr lang="ru-RU" sz="1600" dirty="0" smtClean="0"/>
              <a:t>– 18%</a:t>
            </a:r>
          </a:p>
          <a:p>
            <a:pPr marL="1257300" lvl="2" indent="-342900" algn="just">
              <a:buFont typeface="Arial" panose="020B0604020202020204" pitchFamily="34" charset="0"/>
              <a:buChar char="•"/>
            </a:pPr>
            <a:r>
              <a:rPr lang="ru-RU" sz="1600" dirty="0" smtClean="0"/>
              <a:t>Наружное освещение </a:t>
            </a:r>
            <a:r>
              <a:rPr lang="ru-RU" sz="1600" dirty="0"/>
              <a:t> – </a:t>
            </a:r>
            <a:r>
              <a:rPr lang="ru-RU" sz="1600" dirty="0" smtClean="0"/>
              <a:t>6%</a:t>
            </a:r>
            <a:endParaRPr lang="ru-RU" sz="1600" dirty="0"/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endParaRPr lang="ru-RU" sz="1600" dirty="0"/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endParaRPr lang="ru-RU" sz="1600" dirty="0" smtClean="0"/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ru-RU" sz="1600" dirty="0" smtClean="0"/>
              <a:t>В структуре рынка ламп 2013 года доля светодиодных ламп составляла 6,7%, в 2020 их доля достигнет 78,1%. </a:t>
            </a: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endParaRPr lang="ru-RU" sz="1600" dirty="0"/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ru-RU" sz="1600" dirty="0" smtClean="0"/>
              <a:t>В структуре рынка осветительных приборов 2013 года доля светодиодных осветительных приборов составляла 19,9%, в 2020 году их доля достигнет 78,2%.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ru-RU" sz="1600" dirty="0">
              <a:solidFill>
                <a:srgbClr val="FF0000"/>
              </a:solidFill>
            </a:endParaRPr>
          </a:p>
          <a:p>
            <a:pPr marL="342900" lvl="0" indent="-342900" algn="just">
              <a:buFont typeface="+mj-lt"/>
              <a:buAutoNum type="arabicParenR" startAt="6"/>
            </a:pPr>
            <a:endParaRPr lang="ru-RU" sz="1600" dirty="0" smtClean="0"/>
          </a:p>
        </p:txBody>
      </p:sp>
    </p:spTree>
    <p:extLst>
      <p:ext uri="{BB962C8B-B14F-4D97-AF65-F5344CB8AC3E}">
        <p14:creationId xmlns:p14="http://schemas.microsoft.com/office/powerpoint/2010/main" val="2023276092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9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9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9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9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dirty="0" smtClean="0"/>
              <a:t>Рынок ламп в 2011-2013 гг.</a:t>
            </a:r>
            <a:endParaRPr lang="ru-RU" sz="3200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F5024-256B-4C27-9B63-2F79251CF5E0}" type="slidenum">
              <a:rPr lang="de-DE" smtClean="0"/>
              <a:pPr/>
              <a:t>6</a:t>
            </a:fld>
            <a:endParaRPr lang="de-DE"/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5528317"/>
              </p:ext>
            </p:extLst>
          </p:nvPr>
        </p:nvGraphicFramePr>
        <p:xfrm>
          <a:off x="578485" y="1883547"/>
          <a:ext cx="7950660" cy="429653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33838"/>
                <a:gridCol w="2048309"/>
                <a:gridCol w="1274311"/>
                <a:gridCol w="1447101"/>
                <a:gridCol w="1447101"/>
              </a:tblGrid>
              <a:tr h="32566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400" dirty="0">
                        <a:effectLst/>
                        <a:latin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400" dirty="0">
                        <a:effectLst/>
                        <a:latin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2 011</a:t>
                      </a:r>
                      <a:endParaRPr lang="ru-RU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2 012</a:t>
                      </a:r>
                      <a:endParaRPr lang="ru-RU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2 013</a:t>
                      </a:r>
                      <a:endParaRPr lang="ru-RU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325666"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Производство</a:t>
                      </a:r>
                      <a:endParaRPr lang="ru-RU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светодиодные </a:t>
                      </a:r>
                      <a:r>
                        <a:rPr lang="ru-RU" sz="1400" dirty="0" smtClean="0">
                          <a:effectLst/>
                        </a:rPr>
                        <a:t>лампы</a:t>
                      </a:r>
                      <a:endParaRPr lang="ru-R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0,05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0,3</a:t>
                      </a:r>
                    </a:p>
                  </a:txBody>
                  <a:tcPr marL="9525" marR="9525" marT="9525" marB="0" anchor="ctr"/>
                </a:tc>
              </a:tr>
              <a:tr h="32566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традиционные </a:t>
                      </a:r>
                      <a:r>
                        <a:rPr lang="ru-RU" sz="1400" dirty="0" smtClean="0">
                          <a:effectLst/>
                        </a:rPr>
                        <a:t>лампы</a:t>
                      </a:r>
                      <a:endParaRPr lang="ru-R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474,3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404,7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356,5</a:t>
                      </a:r>
                    </a:p>
                  </a:txBody>
                  <a:tcPr marL="9525" marR="9525" marT="9525" marB="0" anchor="ctr"/>
                </a:tc>
              </a:tr>
              <a:tr h="32566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итого</a:t>
                      </a:r>
                      <a:endParaRPr lang="ru-RU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474,4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404,8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356,9</a:t>
                      </a:r>
                    </a:p>
                  </a:txBody>
                  <a:tcPr marL="9525" marR="9525" marT="9525" marB="0" anchor="ctr"/>
                </a:tc>
              </a:tr>
              <a:tr h="325666"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Импорт</a:t>
                      </a:r>
                      <a:endParaRPr lang="ru-RU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светодиодные </a:t>
                      </a:r>
                      <a:r>
                        <a:rPr lang="ru-RU" sz="1400" dirty="0" smtClean="0">
                          <a:effectLst/>
                        </a:rPr>
                        <a:t>лампы</a:t>
                      </a:r>
                      <a:endParaRPr lang="ru-R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54,3</a:t>
                      </a:r>
                    </a:p>
                  </a:txBody>
                  <a:tcPr marL="9525" marR="9525" marT="9525" marB="0" anchor="ctr"/>
                </a:tc>
              </a:tr>
              <a:tr h="32566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традиционные </a:t>
                      </a:r>
                      <a:r>
                        <a:rPr lang="ru-RU" sz="1400" dirty="0" smtClean="0">
                          <a:effectLst/>
                        </a:rPr>
                        <a:t>лампы</a:t>
                      </a:r>
                      <a:endParaRPr lang="ru-R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331,6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401,6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415,1</a:t>
                      </a:r>
                    </a:p>
                  </a:txBody>
                  <a:tcPr marL="9525" marR="9525" marT="9525" marB="0" anchor="ctr"/>
                </a:tc>
              </a:tr>
              <a:tr h="32566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итого</a:t>
                      </a:r>
                      <a:endParaRPr lang="ru-RU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343,8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422,3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469,4</a:t>
                      </a:r>
                    </a:p>
                  </a:txBody>
                  <a:tcPr marL="9525" marR="9525" marT="9525" marB="0" anchor="ctr"/>
                </a:tc>
              </a:tr>
              <a:tr h="325666"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Экспорт</a:t>
                      </a:r>
                      <a:endParaRPr lang="ru-RU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светодиодные </a:t>
                      </a:r>
                      <a:r>
                        <a:rPr lang="ru-RU" sz="1400" dirty="0" smtClean="0">
                          <a:effectLst/>
                        </a:rPr>
                        <a:t>лампы</a:t>
                      </a:r>
                      <a:endParaRPr lang="ru-R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0,003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0,02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0,8</a:t>
                      </a:r>
                    </a:p>
                  </a:txBody>
                  <a:tcPr marL="9525" marR="9525" marT="9525" marB="0" anchor="ctr"/>
                </a:tc>
              </a:tr>
              <a:tr h="32566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традиционные </a:t>
                      </a:r>
                      <a:r>
                        <a:rPr lang="ru-RU" sz="1400" dirty="0" smtClean="0">
                          <a:effectLst/>
                        </a:rPr>
                        <a:t>лампы</a:t>
                      </a:r>
                      <a:endParaRPr lang="ru-R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40,1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31,2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23,5</a:t>
                      </a:r>
                    </a:p>
                  </a:txBody>
                  <a:tcPr marL="9525" marR="9525" marT="9525" marB="0" anchor="ctr"/>
                </a:tc>
              </a:tr>
              <a:tr h="32566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итого</a:t>
                      </a:r>
                      <a:endParaRPr lang="ru-RU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40,2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31,3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24,3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</a:tr>
              <a:tr h="325666"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Емкость рынка</a:t>
                      </a:r>
                      <a:endParaRPr lang="ru-RU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светодиодные </a:t>
                      </a:r>
                      <a:r>
                        <a:rPr lang="ru-RU" sz="1400" dirty="0" smtClean="0">
                          <a:effectLst/>
                        </a:rPr>
                        <a:t>лампы</a:t>
                      </a:r>
                      <a:endParaRPr lang="ru-R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53,8</a:t>
                      </a:r>
                    </a:p>
                  </a:txBody>
                  <a:tcPr marL="9525" marR="9525" marT="9525" marB="0" anchor="ctr"/>
                </a:tc>
              </a:tr>
              <a:tr h="32566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традиционные </a:t>
                      </a:r>
                      <a:r>
                        <a:rPr lang="ru-RU" sz="1400" dirty="0" smtClean="0">
                          <a:effectLst/>
                        </a:rPr>
                        <a:t>лампы</a:t>
                      </a:r>
                      <a:endParaRPr lang="ru-R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765,8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775,0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748,1</a:t>
                      </a:r>
                    </a:p>
                  </a:txBody>
                  <a:tcPr marL="9525" marR="9525" marT="9525" marB="0" anchor="ctr"/>
                </a:tc>
              </a:tr>
              <a:tr h="38854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итого</a:t>
                      </a:r>
                      <a:endParaRPr lang="ru-RU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778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795,8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802,0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578485" y="1529250"/>
            <a:ext cx="672331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b="1" u="sng" dirty="0" smtClean="0"/>
              <a:t>Объемы производства, импорта, экспорта и емкость рынка ламп, млн </a:t>
            </a:r>
            <a:r>
              <a:rPr lang="ru-RU" sz="1600" b="1" u="sng" dirty="0" err="1" smtClean="0"/>
              <a:t>шт</a:t>
            </a:r>
            <a:endParaRPr lang="ru-RU" sz="1600" b="1" u="sng" dirty="0"/>
          </a:p>
        </p:txBody>
      </p:sp>
      <p:sp>
        <p:nvSpPr>
          <p:cNvPr id="3" name="TextBox 2"/>
          <p:cNvSpPr txBox="1"/>
          <p:nvPr/>
        </p:nvSpPr>
        <p:spPr>
          <a:xfrm>
            <a:off x="5975130" y="6111495"/>
            <a:ext cx="82907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 smtClean="0">
                <a:solidFill>
                  <a:srgbClr val="00B050"/>
                </a:solidFill>
              </a:rPr>
              <a:t>+2.3%</a:t>
            </a:r>
            <a:endParaRPr lang="ru-RU" sz="2000" b="1" dirty="0">
              <a:solidFill>
                <a:srgbClr val="00B05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341512" y="6111495"/>
            <a:ext cx="82907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 smtClean="0">
                <a:solidFill>
                  <a:srgbClr val="00B050"/>
                </a:solidFill>
              </a:rPr>
              <a:t>+0.8%</a:t>
            </a:r>
            <a:endParaRPr lang="ru-RU" sz="2000" b="1" dirty="0">
              <a:solidFill>
                <a:srgbClr val="00B050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4445876" y="2853558"/>
            <a:ext cx="3972910" cy="34684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4440616" y="3242448"/>
            <a:ext cx="3972910" cy="34684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7027821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9" grpId="0"/>
      <p:bldP spid="11" grpId="0" animBg="1"/>
      <p:bldP spid="1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dirty="0" smtClean="0"/>
              <a:t>Рынок ламп в 2011-2013 гг. </a:t>
            </a:r>
            <a:endParaRPr lang="ru-RU" sz="3200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F5024-256B-4C27-9B63-2F79251CF5E0}" type="slidenum">
              <a:rPr lang="de-DE" smtClean="0"/>
              <a:pPr/>
              <a:t>7</a:t>
            </a:fld>
            <a:endParaRPr lang="de-DE"/>
          </a:p>
        </p:txBody>
      </p:sp>
      <p:graphicFrame>
        <p:nvGraphicFramePr>
          <p:cNvPr id="8" name="Диаграмма 7"/>
          <p:cNvGraphicFramePr/>
          <p:nvPr>
            <p:extLst>
              <p:ext uri="{D42A27DB-BD31-4B8C-83A1-F6EECF244321}">
                <p14:modId xmlns:p14="http://schemas.microsoft.com/office/powerpoint/2010/main" val="219218318"/>
              </p:ext>
            </p:extLst>
          </p:nvPr>
        </p:nvGraphicFramePr>
        <p:xfrm>
          <a:off x="614855" y="1397000"/>
          <a:ext cx="8071945" cy="48461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756277166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dirty="0" smtClean="0"/>
              <a:t>Объем импорта ламп в 2011-2013 гг.</a:t>
            </a:r>
            <a:endParaRPr lang="ru-RU" sz="3200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F5024-256B-4C27-9B63-2F79251CF5E0}" type="slidenum">
              <a:rPr lang="de-DE" smtClean="0"/>
              <a:pPr/>
              <a:t>8</a:t>
            </a:fld>
            <a:endParaRPr lang="de-DE"/>
          </a:p>
        </p:txBody>
      </p:sp>
      <p:pic>
        <p:nvPicPr>
          <p:cNvPr id="7" name="Рисунок 6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0068" y="1513481"/>
            <a:ext cx="5435631" cy="3925622"/>
          </a:xfrm>
          <a:prstGeom prst="rect">
            <a:avLst/>
          </a:prstGeom>
          <a:noFill/>
        </p:spPr>
      </p:pic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7391065"/>
              </p:ext>
            </p:extLst>
          </p:nvPr>
        </p:nvGraphicFramePr>
        <p:xfrm>
          <a:off x="189188" y="1608671"/>
          <a:ext cx="3398311" cy="383043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85386"/>
                <a:gridCol w="521335"/>
                <a:gridCol w="652145"/>
                <a:gridCol w="639445"/>
              </a:tblGrid>
              <a:tr h="34822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1200" dirty="0">
                          <a:effectLst/>
                        </a:rPr>
                        <a:t>Тип ламп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1200" dirty="0">
                          <a:effectLst/>
                        </a:rPr>
                        <a:t>2011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1200">
                          <a:effectLst/>
                        </a:rPr>
                        <a:t>2012</a:t>
                      </a:r>
                      <a:endParaRPr lang="ru-RU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1200">
                          <a:effectLst/>
                        </a:rPr>
                        <a:t>2013</a:t>
                      </a:r>
                      <a:endParaRPr lang="ru-RU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4822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1200" dirty="0">
                          <a:effectLst/>
                        </a:rPr>
                        <a:t>Накаливания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1200">
                          <a:effectLst/>
                        </a:rPr>
                        <a:t>146,9</a:t>
                      </a:r>
                      <a:endParaRPr lang="ru-RU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1200" dirty="0">
                          <a:effectLst/>
                        </a:rPr>
                        <a:t>158,2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1200">
                          <a:effectLst/>
                        </a:rPr>
                        <a:t>185,0</a:t>
                      </a:r>
                      <a:endParaRPr lang="ru-RU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4822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1200" dirty="0">
                          <a:effectLst/>
                        </a:rPr>
                        <a:t>Галогенные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1200">
                          <a:effectLst/>
                        </a:rPr>
                        <a:t>48,3</a:t>
                      </a:r>
                      <a:endParaRPr lang="ru-RU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1200">
                          <a:effectLst/>
                        </a:rPr>
                        <a:t>77,2</a:t>
                      </a:r>
                      <a:endParaRPr lang="ru-RU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1200">
                          <a:effectLst/>
                        </a:rPr>
                        <a:t>52,8</a:t>
                      </a:r>
                      <a:endParaRPr lang="ru-RU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4822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1200" dirty="0">
                          <a:effectLst/>
                        </a:rPr>
                        <a:t>КЛЛ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1200" dirty="0">
                          <a:effectLst/>
                        </a:rPr>
                        <a:t>88,4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1200">
                          <a:effectLst/>
                        </a:rPr>
                        <a:t>111,1</a:t>
                      </a:r>
                      <a:endParaRPr lang="ru-RU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1200">
                          <a:effectLst/>
                        </a:rPr>
                        <a:t>124,7</a:t>
                      </a:r>
                      <a:endParaRPr lang="ru-RU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4822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1200">
                          <a:effectLst/>
                        </a:rPr>
                        <a:t>Светодиодные</a:t>
                      </a:r>
                      <a:endParaRPr lang="ru-RU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1200" dirty="0">
                          <a:effectLst/>
                        </a:rPr>
                        <a:t>12,2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1200">
                          <a:effectLst/>
                        </a:rPr>
                        <a:t>20,7</a:t>
                      </a:r>
                      <a:endParaRPr lang="ru-RU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1200">
                          <a:effectLst/>
                        </a:rPr>
                        <a:t>54,3</a:t>
                      </a:r>
                      <a:endParaRPr lang="ru-RU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69644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1200" dirty="0">
                          <a:effectLst/>
                        </a:rPr>
                        <a:t>Люминесцентные </a:t>
                      </a:r>
                      <a:r>
                        <a:rPr lang="ru-RU" sz="1200" dirty="0" err="1">
                          <a:effectLst/>
                        </a:rPr>
                        <a:t>двухцокольные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1200">
                          <a:effectLst/>
                        </a:rPr>
                        <a:t>39,5</a:t>
                      </a:r>
                      <a:endParaRPr lang="ru-RU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1200" dirty="0">
                          <a:effectLst/>
                        </a:rPr>
                        <a:t>45,0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1200">
                          <a:effectLst/>
                        </a:rPr>
                        <a:t>44,7</a:t>
                      </a:r>
                      <a:endParaRPr lang="ru-RU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4822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1200">
                          <a:effectLst/>
                        </a:rPr>
                        <a:t>Натриевые</a:t>
                      </a:r>
                      <a:endParaRPr lang="ru-RU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1200">
                          <a:effectLst/>
                        </a:rPr>
                        <a:t>1,5</a:t>
                      </a:r>
                      <a:endParaRPr lang="ru-RU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1200" dirty="0">
                          <a:effectLst/>
                        </a:rPr>
                        <a:t>1,8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1200">
                          <a:effectLst/>
                        </a:rPr>
                        <a:t>1,7</a:t>
                      </a:r>
                      <a:endParaRPr lang="ru-RU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4822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1200">
                          <a:effectLst/>
                        </a:rPr>
                        <a:t>Ртутные</a:t>
                      </a:r>
                      <a:endParaRPr lang="ru-RU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1200">
                          <a:effectLst/>
                        </a:rPr>
                        <a:t>6,1</a:t>
                      </a:r>
                      <a:endParaRPr lang="ru-RU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1200" dirty="0">
                          <a:effectLst/>
                        </a:rPr>
                        <a:t>7,0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1200">
                          <a:effectLst/>
                        </a:rPr>
                        <a:t>4,9</a:t>
                      </a:r>
                      <a:endParaRPr lang="ru-RU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4822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1200">
                          <a:effectLst/>
                        </a:rPr>
                        <a:t>Металлогалогенные</a:t>
                      </a:r>
                      <a:endParaRPr lang="ru-RU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1200">
                          <a:effectLst/>
                        </a:rPr>
                        <a:t>1,0</a:t>
                      </a:r>
                      <a:endParaRPr lang="ru-RU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1200" dirty="0">
                          <a:effectLst/>
                        </a:rPr>
                        <a:t>1,3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1200">
                          <a:effectLst/>
                        </a:rPr>
                        <a:t>1,3</a:t>
                      </a:r>
                      <a:endParaRPr lang="ru-RU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4822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1200">
                          <a:effectLst/>
                        </a:rPr>
                        <a:t>Итого</a:t>
                      </a:r>
                      <a:endParaRPr lang="ru-RU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1200">
                          <a:effectLst/>
                        </a:rPr>
                        <a:t>343,8</a:t>
                      </a:r>
                      <a:endParaRPr lang="ru-RU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1200" dirty="0">
                          <a:effectLst/>
                        </a:rPr>
                        <a:t>422,3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1200" dirty="0">
                          <a:effectLst/>
                        </a:rPr>
                        <a:t>469,4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189188" y="1158668"/>
            <a:ext cx="306859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b="1" u="sng" dirty="0" smtClean="0"/>
              <a:t>Объем импорта ламп, млн штук</a:t>
            </a:r>
            <a:endParaRPr lang="ru-RU" sz="1600" b="1" u="sng" dirty="0"/>
          </a:p>
        </p:txBody>
      </p:sp>
      <p:sp>
        <p:nvSpPr>
          <p:cNvPr id="11" name="TextBox 10"/>
          <p:cNvSpPr txBox="1"/>
          <p:nvPr/>
        </p:nvSpPr>
        <p:spPr>
          <a:xfrm>
            <a:off x="3634302" y="1160138"/>
            <a:ext cx="366337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b="1" u="sng" dirty="0" smtClean="0"/>
              <a:t>Доли типов ламп в объеме импорта, %</a:t>
            </a:r>
            <a:endParaRPr lang="ru-RU" sz="1600" b="1" u="sng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739252" y="2680136"/>
            <a:ext cx="1864013" cy="34684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1733992" y="3069026"/>
            <a:ext cx="1864013" cy="34684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TextBox 12"/>
          <p:cNvSpPr txBox="1"/>
          <p:nvPr/>
        </p:nvSpPr>
        <p:spPr>
          <a:xfrm>
            <a:off x="2254354" y="5543919"/>
            <a:ext cx="80342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b="1" dirty="0" smtClean="0">
                <a:solidFill>
                  <a:srgbClr val="00B050"/>
                </a:solidFill>
              </a:rPr>
              <a:t>+22.8%</a:t>
            </a:r>
            <a:endParaRPr lang="ru-RU" sz="1600" b="1" dirty="0">
              <a:solidFill>
                <a:srgbClr val="00B05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974330" y="5543919"/>
            <a:ext cx="80342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b="1" dirty="0" smtClean="0">
                <a:solidFill>
                  <a:srgbClr val="00B050"/>
                </a:solidFill>
              </a:rPr>
              <a:t>+11.2%</a:t>
            </a:r>
            <a:endParaRPr lang="ru-RU" sz="1600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9968245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2" grpId="0" animBg="1"/>
      <p:bldP spid="13" grpId="0"/>
      <p:bldP spid="1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dirty="0"/>
              <a:t>Объем </a:t>
            </a:r>
            <a:r>
              <a:rPr lang="ru-RU" sz="3200" dirty="0" smtClean="0"/>
              <a:t>экспорта ламп </a:t>
            </a:r>
            <a:r>
              <a:rPr lang="ru-RU" sz="3200" dirty="0"/>
              <a:t>в 2011-2013 гг.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F5024-256B-4C27-9B63-2F79251CF5E0}" type="slidenum">
              <a:rPr lang="de-DE" smtClean="0"/>
              <a:pPr/>
              <a:t>9</a:t>
            </a:fld>
            <a:endParaRPr lang="de-DE"/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2905505"/>
              </p:ext>
            </p:extLst>
          </p:nvPr>
        </p:nvGraphicFramePr>
        <p:xfrm>
          <a:off x="327956" y="1485328"/>
          <a:ext cx="3424237" cy="374882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19073"/>
                <a:gridCol w="582580"/>
                <a:gridCol w="582580"/>
                <a:gridCol w="540004"/>
              </a:tblGrid>
              <a:tr h="34080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1200" dirty="0">
                          <a:effectLst/>
                        </a:rPr>
                        <a:t>Тип ламп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1200">
                          <a:effectLst/>
                        </a:rPr>
                        <a:t>2011</a:t>
                      </a:r>
                      <a:endParaRPr lang="ru-RU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1200">
                          <a:effectLst/>
                        </a:rPr>
                        <a:t>2012</a:t>
                      </a:r>
                      <a:endParaRPr lang="ru-RU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1200">
                          <a:effectLst/>
                        </a:rPr>
                        <a:t>2013</a:t>
                      </a:r>
                      <a:endParaRPr lang="ru-RU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4080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1200">
                          <a:effectLst/>
                        </a:rPr>
                        <a:t>Накаливания</a:t>
                      </a:r>
                      <a:endParaRPr lang="ru-RU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ru-RU" sz="1200">
                          <a:effectLst/>
                        </a:rPr>
                        <a:t>20,4</a:t>
                      </a:r>
                      <a:endParaRPr lang="ru-RU" sz="110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ru-RU" sz="1200">
                          <a:effectLst/>
                        </a:rPr>
                        <a:t>12,8</a:t>
                      </a:r>
                      <a:endParaRPr lang="ru-RU" sz="110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ru-RU" sz="1200">
                          <a:effectLst/>
                        </a:rPr>
                        <a:t>6,8</a:t>
                      </a:r>
                      <a:endParaRPr lang="ru-RU" sz="110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 anchor="ctr"/>
                </a:tc>
              </a:tr>
              <a:tr h="34080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1200">
                          <a:effectLst/>
                        </a:rPr>
                        <a:t>Галогенные</a:t>
                      </a:r>
                      <a:endParaRPr lang="ru-RU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ru-RU" sz="1200">
                          <a:effectLst/>
                        </a:rPr>
                        <a:t>0,1</a:t>
                      </a:r>
                      <a:endParaRPr lang="ru-RU" sz="110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ru-RU" sz="1200">
                          <a:effectLst/>
                        </a:rPr>
                        <a:t>0,1</a:t>
                      </a:r>
                      <a:endParaRPr lang="ru-RU" sz="110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ru-RU" sz="1200">
                          <a:effectLst/>
                        </a:rPr>
                        <a:t>0,05</a:t>
                      </a:r>
                      <a:endParaRPr lang="ru-RU" sz="110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 anchor="ctr"/>
                </a:tc>
              </a:tr>
              <a:tr h="34080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1200">
                          <a:effectLst/>
                        </a:rPr>
                        <a:t>КЛЛ</a:t>
                      </a:r>
                      <a:endParaRPr lang="ru-RU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ru-RU" sz="1200">
                          <a:effectLst/>
                        </a:rPr>
                        <a:t>1,6</a:t>
                      </a:r>
                      <a:endParaRPr lang="ru-RU" sz="110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ru-RU" sz="1200">
                          <a:effectLst/>
                        </a:rPr>
                        <a:t>1,1</a:t>
                      </a:r>
                      <a:endParaRPr lang="ru-RU" sz="110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ru-RU" sz="1200">
                          <a:effectLst/>
                        </a:rPr>
                        <a:t>0,4</a:t>
                      </a:r>
                      <a:endParaRPr lang="ru-RU" sz="110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 anchor="ctr"/>
                </a:tc>
              </a:tr>
              <a:tr h="34080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1200">
                          <a:effectLst/>
                        </a:rPr>
                        <a:t>Светодиодные</a:t>
                      </a:r>
                      <a:endParaRPr lang="ru-RU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ru-RU" sz="1200" dirty="0">
                          <a:effectLst/>
                        </a:rPr>
                        <a:t>0,003</a:t>
                      </a:r>
                      <a:endParaRPr lang="ru-RU" sz="1100" dirty="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ru-RU" sz="1200">
                          <a:effectLst/>
                        </a:rPr>
                        <a:t>0,02</a:t>
                      </a:r>
                      <a:endParaRPr lang="ru-RU" sz="110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ru-RU" sz="1200">
                          <a:effectLst/>
                        </a:rPr>
                        <a:t>0,8</a:t>
                      </a:r>
                      <a:endParaRPr lang="ru-RU" sz="110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 anchor="ctr"/>
                </a:tc>
              </a:tr>
              <a:tr h="68160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1200">
                          <a:effectLst/>
                        </a:rPr>
                        <a:t>Люминесцентные двухцокольные</a:t>
                      </a:r>
                      <a:endParaRPr lang="ru-RU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ru-RU" sz="1200">
                          <a:effectLst/>
                        </a:rPr>
                        <a:t>17,9</a:t>
                      </a:r>
                      <a:endParaRPr lang="ru-RU" sz="110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ru-RU" sz="1200">
                          <a:effectLst/>
                        </a:rPr>
                        <a:t>17,1</a:t>
                      </a:r>
                      <a:endParaRPr lang="ru-RU" sz="110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ru-RU" sz="1200">
                          <a:effectLst/>
                        </a:rPr>
                        <a:t>16,1</a:t>
                      </a:r>
                      <a:endParaRPr lang="ru-RU" sz="110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 anchor="ctr"/>
                </a:tc>
              </a:tr>
              <a:tr h="34080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1200">
                          <a:effectLst/>
                        </a:rPr>
                        <a:t>Натриевые</a:t>
                      </a:r>
                      <a:endParaRPr lang="ru-RU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ru-RU" sz="1200">
                          <a:effectLst/>
                        </a:rPr>
                        <a:t>0,01</a:t>
                      </a:r>
                      <a:endParaRPr lang="ru-RU" sz="110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ru-RU" sz="1200">
                          <a:effectLst/>
                        </a:rPr>
                        <a:t>0,04</a:t>
                      </a:r>
                      <a:endParaRPr lang="ru-RU" sz="110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ru-RU" sz="1200">
                          <a:effectLst/>
                        </a:rPr>
                        <a:t>0,0</a:t>
                      </a:r>
                      <a:r>
                        <a:rPr lang="en-US" sz="1200">
                          <a:effectLst/>
                        </a:rPr>
                        <a:t>5</a:t>
                      </a:r>
                      <a:endParaRPr lang="ru-RU" sz="110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 anchor="ctr"/>
                </a:tc>
              </a:tr>
              <a:tr h="34080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1200">
                          <a:effectLst/>
                        </a:rPr>
                        <a:t>Ртутные</a:t>
                      </a:r>
                      <a:endParaRPr lang="ru-RU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ru-RU" sz="1200">
                          <a:effectLst/>
                        </a:rPr>
                        <a:t>0,05</a:t>
                      </a:r>
                      <a:endParaRPr lang="ru-RU" sz="110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ru-RU" sz="1200">
                          <a:effectLst/>
                        </a:rPr>
                        <a:t>0,1</a:t>
                      </a:r>
                      <a:endParaRPr lang="ru-RU" sz="110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ru-RU" sz="1200" dirty="0">
                          <a:effectLst/>
                        </a:rPr>
                        <a:t>0,07</a:t>
                      </a:r>
                      <a:endParaRPr lang="ru-RU" sz="1100" dirty="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 anchor="ctr"/>
                </a:tc>
              </a:tr>
              <a:tr h="34080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1200">
                          <a:effectLst/>
                        </a:rPr>
                        <a:t>Металлогалогенные</a:t>
                      </a:r>
                      <a:endParaRPr lang="ru-RU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ru-RU" sz="1200">
                          <a:effectLst/>
                        </a:rPr>
                        <a:t>0,004</a:t>
                      </a:r>
                      <a:endParaRPr lang="ru-RU" sz="110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ru-RU" sz="1200">
                          <a:effectLst/>
                        </a:rPr>
                        <a:t>0,003</a:t>
                      </a:r>
                      <a:endParaRPr lang="ru-RU" sz="110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ru-RU" sz="1200">
                          <a:effectLst/>
                        </a:rPr>
                        <a:t>0,02</a:t>
                      </a:r>
                      <a:endParaRPr lang="ru-RU" sz="110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 anchor="ctr"/>
                </a:tc>
              </a:tr>
              <a:tr h="34080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1200" dirty="0">
                          <a:effectLst/>
                        </a:rPr>
                        <a:t>Итого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ru-RU" sz="1200" dirty="0">
                          <a:effectLst/>
                        </a:rPr>
                        <a:t>40,2</a:t>
                      </a:r>
                      <a:endParaRPr lang="ru-RU" sz="1100" dirty="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ru-RU" sz="1200">
                          <a:effectLst/>
                        </a:rPr>
                        <a:t>31,3</a:t>
                      </a:r>
                      <a:endParaRPr lang="ru-RU" sz="110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24,3</a:t>
                      </a:r>
                      <a:endParaRPr lang="ru-RU" sz="1100" dirty="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pic>
        <p:nvPicPr>
          <p:cNvPr id="8" name="Рисунок 7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5614" y="1481939"/>
            <a:ext cx="5069705" cy="3909868"/>
          </a:xfrm>
          <a:prstGeom prst="rect">
            <a:avLst/>
          </a:prstGeom>
          <a:noFill/>
        </p:spPr>
      </p:pic>
      <p:sp>
        <p:nvSpPr>
          <p:cNvPr id="10" name="TextBox 9"/>
          <p:cNvSpPr txBox="1"/>
          <p:nvPr/>
        </p:nvSpPr>
        <p:spPr>
          <a:xfrm>
            <a:off x="189188" y="1158668"/>
            <a:ext cx="308321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b="1" u="sng" dirty="0" smtClean="0"/>
              <a:t>Объем экспорта ламп, млн штук</a:t>
            </a:r>
            <a:endParaRPr lang="ru-RU" sz="1600" b="1" u="sng" dirty="0"/>
          </a:p>
        </p:txBody>
      </p:sp>
      <p:sp>
        <p:nvSpPr>
          <p:cNvPr id="11" name="TextBox 10"/>
          <p:cNvSpPr txBox="1"/>
          <p:nvPr/>
        </p:nvSpPr>
        <p:spPr>
          <a:xfrm>
            <a:off x="3634302" y="1160138"/>
            <a:ext cx="367799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b="1" u="sng" dirty="0" smtClean="0"/>
              <a:t>Доли типов ламп в объеме экспорта, %</a:t>
            </a:r>
            <a:endParaRPr lang="ru-RU" sz="1600" b="1" u="sng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1944210" y="1813006"/>
            <a:ext cx="1864013" cy="34684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2412014" y="5244365"/>
            <a:ext cx="76335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b="1" dirty="0" smtClean="0">
                <a:solidFill>
                  <a:srgbClr val="FF0000"/>
                </a:solidFill>
              </a:rPr>
              <a:t>-22.1%</a:t>
            </a:r>
            <a:endParaRPr lang="ru-RU" sz="1600" b="1" dirty="0">
              <a:solidFill>
                <a:srgbClr val="FF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131990" y="5254871"/>
            <a:ext cx="76335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b="1" dirty="0" smtClean="0">
                <a:solidFill>
                  <a:srgbClr val="FF0000"/>
                </a:solidFill>
              </a:rPr>
              <a:t>-22.4%</a:t>
            </a:r>
            <a:endParaRPr lang="ru-RU" sz="1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1898815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2" grpId="0"/>
      <p:bldP spid="13" grpId="0"/>
    </p:bldLst>
  </p:timing>
</p:sld>
</file>

<file path=ppt/theme/theme1.xml><?xml version="1.0" encoding="utf-8"?>
<a:theme xmlns:a="http://schemas.openxmlformats.org/drawingml/2006/main" name="LBC_bw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1_LBC_bw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LBC_bw.potx</Template>
  <TotalTime>6823</TotalTime>
  <Words>1711</Words>
  <Application>Microsoft Macintosh PowerPoint</Application>
  <PresentationFormat>On-screen Show (4:3)</PresentationFormat>
  <Paragraphs>534</Paragraphs>
  <Slides>25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25</vt:i4>
      </vt:variant>
    </vt:vector>
  </HeadingPairs>
  <TitlesOfParts>
    <vt:vector size="27" baseType="lpstr">
      <vt:lpstr>LBC_bw</vt:lpstr>
      <vt:lpstr>1_LBC_bw</vt:lpstr>
      <vt:lpstr>Национальный доклад о состоянии российского рынка светотехнической продукции  в 2011-2013 гг.</vt:lpstr>
      <vt:lpstr>Цель и задачи</vt:lpstr>
      <vt:lpstr>Цель и задачи</vt:lpstr>
      <vt:lpstr>Резюме</vt:lpstr>
      <vt:lpstr>Резюме</vt:lpstr>
      <vt:lpstr>Рынок ламп в 2011-2013 гг.</vt:lpstr>
      <vt:lpstr>Рынок ламп в 2011-2013 гг. </vt:lpstr>
      <vt:lpstr>Объем импорта ламп в 2011-2013 гг.</vt:lpstr>
      <vt:lpstr>Объем экспорта ламп в 2011-2013 гг.</vt:lpstr>
      <vt:lpstr>Локальное производство ламп в 2011-2013 гг.</vt:lpstr>
      <vt:lpstr>Емкость рынка ламп в 2011-2013 гг.</vt:lpstr>
      <vt:lpstr>Рынок осветительных приборов  в 2011-2013 гг.</vt:lpstr>
      <vt:lpstr>Рынок осветительных приборов  в 2011-2013 гг.</vt:lpstr>
      <vt:lpstr>Структура рынка ОП по сегментам</vt:lpstr>
      <vt:lpstr>Структура рынка ламп по  товаропроводящим каналам</vt:lpstr>
      <vt:lpstr>Структура рынка ламп по  товаропроводящим каналам</vt:lpstr>
      <vt:lpstr>Структура рынка осветительных приборов  по товаропроводящим каналам</vt:lpstr>
      <vt:lpstr>Сегментация игроков  светотехнического рынка</vt:lpstr>
      <vt:lpstr>Прогноз развития рынка ламп и осветительных приборов до 2020 г.</vt:lpstr>
      <vt:lpstr>Драйверы роста рынка</vt:lpstr>
      <vt:lpstr>Обзор мирового опыта по стимулированию внедрения энергоэффективного освещения </vt:lpstr>
      <vt:lpstr>PowerPoint Presentation</vt:lpstr>
      <vt:lpstr>Список аббревиатур</vt:lpstr>
      <vt:lpstr>Допущения</vt:lpstr>
      <vt:lpstr>Допущения</vt:lpstr>
    </vt:vector>
  </TitlesOfParts>
  <Company>none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Sergey Borovkov</dc:creator>
  <cp:lastModifiedBy>Sergey B</cp:lastModifiedBy>
  <cp:revision>277</cp:revision>
  <dcterms:created xsi:type="dcterms:W3CDTF">2013-07-23T15:36:16Z</dcterms:created>
  <dcterms:modified xsi:type="dcterms:W3CDTF">2015-02-12T15:26:58Z</dcterms:modified>
</cp:coreProperties>
</file>