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68" r:id="rId2"/>
  </p:sldMasterIdLst>
  <p:notesMasterIdLst>
    <p:notesMasterId r:id="rId28"/>
  </p:notesMasterIdLst>
  <p:handoutMasterIdLst>
    <p:handoutMasterId r:id="rId29"/>
  </p:handoutMasterIdLst>
  <p:sldIdLst>
    <p:sldId id="310" r:id="rId3"/>
    <p:sldId id="355" r:id="rId4"/>
    <p:sldId id="374" r:id="rId5"/>
    <p:sldId id="381" r:id="rId6"/>
    <p:sldId id="384" r:id="rId7"/>
    <p:sldId id="375" r:id="rId8"/>
    <p:sldId id="378" r:id="rId9"/>
    <p:sldId id="357" r:id="rId10"/>
    <p:sldId id="358" r:id="rId11"/>
    <p:sldId id="359" r:id="rId12"/>
    <p:sldId id="382" r:id="rId13"/>
    <p:sldId id="361" r:id="rId14"/>
    <p:sldId id="362" r:id="rId15"/>
    <p:sldId id="377" r:id="rId16"/>
    <p:sldId id="371" r:id="rId17"/>
    <p:sldId id="372" r:id="rId18"/>
    <p:sldId id="373" r:id="rId19"/>
    <p:sldId id="363" r:id="rId20"/>
    <p:sldId id="364" r:id="rId21"/>
    <p:sldId id="365" r:id="rId22"/>
    <p:sldId id="367" r:id="rId23"/>
    <p:sldId id="370" r:id="rId24"/>
    <p:sldId id="376" r:id="rId25"/>
    <p:sldId id="379" r:id="rId26"/>
    <p:sldId id="380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39" autoAdjust="0"/>
    <p:restoredTop sz="90747" autoAdjust="0"/>
  </p:normalViewPr>
  <p:slideViewPr>
    <p:cSldViewPr snapToGrid="0" snapToObjects="1">
      <p:cViewPr>
        <p:scale>
          <a:sx n="60" d="100"/>
          <a:sy n="60" d="100"/>
        </p:scale>
        <p:origin x="-174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rina\LBC\20.%20&#1055;&#1088;&#1086;&#1075;&#1085;&#1086;&#1079;\&#1056;&#1099;&#1085;&#1086;&#1082;%20&#1083;&#1072;&#1084;&#1087;_&#1089;&#1074;&#1077;&#1090;&#1080;&#1083;&#1100;&#1085;&#1080;&#1082;&#1086;&#1074;_2008-2020_5_&#1085;&#1072;&#1094;&#1076;&#1086;&#1082;&#1083;&#1072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rina\LBC\20.%20&#1055;&#1088;&#1086;&#1075;&#1085;&#1086;&#1079;\&#1056;&#1099;&#1085;&#1086;&#1082;%20&#1083;&#1072;&#1084;&#1087;_&#1089;&#1074;&#1077;&#1090;&#1080;&#1083;&#1100;&#1085;&#1080;&#1082;&#1086;&#1074;_2008-2020_5_&#1085;&#1072;&#1094;&#1076;&#1086;&#1082;&#1083;&#1072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Светодиодные лампы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0.015681233933162</c:v>
                </c:pt>
                <c:pt idx="1">
                  <c:v>0.0261372204071375</c:v>
                </c:pt>
                <c:pt idx="2">
                  <c:v>0.0670906596832523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Традиционные лампы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2011.0</c:v>
                </c:pt>
                <c:pt idx="1">
                  <c:v>2012.0</c:v>
                </c:pt>
                <c:pt idx="2">
                  <c:v>2013.0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0.984318766066838</c:v>
                </c:pt>
                <c:pt idx="1">
                  <c:v>0.973862779592862</c:v>
                </c:pt>
                <c:pt idx="2">
                  <c:v>0.932909340316748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7193224"/>
        <c:axId val="-2147190184"/>
      </c:barChart>
      <c:catAx>
        <c:axId val="-2147193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7190184"/>
        <c:crosses val="autoZero"/>
        <c:auto val="1"/>
        <c:lblAlgn val="ctr"/>
        <c:lblOffset val="100"/>
        <c:noMultiLvlLbl val="0"/>
      </c:catAx>
      <c:valAx>
        <c:axId val="-21471901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-21471932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'Lamps нацдоклад'!$A$14</c:f>
              <c:strCache>
                <c:ptCount val="1"/>
                <c:pt idx="0">
                  <c:v>светодиодные лампы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('Lamps нацдоклад'!$D$1;'Lamps нацдоклад'!$K$1)</c:f>
              <c:numCache>
                <c:formatCode>General</c:formatCode>
                <c:ptCount val="2"/>
                <c:pt idx="0">
                  <c:v>2013.0</c:v>
                </c:pt>
                <c:pt idx="1">
                  <c:v>2020.0</c:v>
                </c:pt>
              </c:numCache>
            </c:numRef>
          </c:cat>
          <c:val>
            <c:numRef>
              <c:f>('Lamps нацдоклад'!$D$14;'Lamps нацдоклад'!$K$14)</c:f>
              <c:numCache>
                <c:formatCode>0.0%</c:formatCode>
                <c:ptCount val="2"/>
                <c:pt idx="0">
                  <c:v>0.0671734795613161</c:v>
                </c:pt>
                <c:pt idx="1">
                  <c:v>0.781103441398561</c:v>
                </c:pt>
              </c:numCache>
            </c:numRef>
          </c:val>
        </c:ser>
        <c:ser>
          <c:idx val="1"/>
          <c:order val="1"/>
          <c:tx>
            <c:strRef>
              <c:f>'Lamps нацдоклад'!$A$15</c:f>
              <c:strCache>
                <c:ptCount val="1"/>
                <c:pt idx="0">
                  <c:v>традиционные лампы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('Lamps нацдоклад'!$D$1;'Lamps нацдоклад'!$K$1)</c:f>
              <c:numCache>
                <c:formatCode>General</c:formatCode>
                <c:ptCount val="2"/>
                <c:pt idx="0">
                  <c:v>2013.0</c:v>
                </c:pt>
                <c:pt idx="1">
                  <c:v>2020.0</c:v>
                </c:pt>
              </c:numCache>
            </c:numRef>
          </c:cat>
          <c:val>
            <c:numRef>
              <c:f>('Lamps нацдоклад'!$D$15;'Lamps нацдоклад'!$K$15)</c:f>
              <c:numCache>
                <c:formatCode>0.0%</c:formatCode>
                <c:ptCount val="2"/>
                <c:pt idx="0">
                  <c:v>0.932826520438684</c:v>
                </c:pt>
                <c:pt idx="1">
                  <c:v>0.21889655860144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6709144"/>
        <c:axId val="2094807080"/>
      </c:barChart>
      <c:catAx>
        <c:axId val="-214670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4807080"/>
        <c:crosses val="autoZero"/>
        <c:auto val="1"/>
        <c:lblAlgn val="ctr"/>
        <c:lblOffset val="100"/>
        <c:noMultiLvlLbl val="0"/>
      </c:catAx>
      <c:valAx>
        <c:axId val="20948070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-2146709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'Lums Нацдоклад'!$B$18</c:f>
              <c:strCache>
                <c:ptCount val="1"/>
                <c:pt idx="0">
                  <c:v>светодиодные ОП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('Lums Нацдоклад'!$E$1;'Lums Нацдоклад'!$L$1)</c:f>
              <c:numCache>
                <c:formatCode>#,##0</c:formatCode>
                <c:ptCount val="2"/>
                <c:pt idx="0">
                  <c:v>2013.0</c:v>
                </c:pt>
                <c:pt idx="1">
                  <c:v>2020.0</c:v>
                </c:pt>
              </c:numCache>
            </c:numRef>
          </c:cat>
          <c:val>
            <c:numRef>
              <c:f>('Lums Нацдоклад'!$E$18;'Lums Нацдоклад'!$L$18)</c:f>
              <c:numCache>
                <c:formatCode>0.0%</c:formatCode>
                <c:ptCount val="2"/>
                <c:pt idx="0">
                  <c:v>0.19882804006395</c:v>
                </c:pt>
                <c:pt idx="1">
                  <c:v>0.782091912932251</c:v>
                </c:pt>
              </c:numCache>
            </c:numRef>
          </c:val>
        </c:ser>
        <c:ser>
          <c:idx val="1"/>
          <c:order val="1"/>
          <c:tx>
            <c:strRef>
              <c:f>'Lums Нацдоклад'!$B$19</c:f>
              <c:strCache>
                <c:ptCount val="1"/>
                <c:pt idx="0">
                  <c:v>традиционные ОП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('Lums Нацдоклад'!$E$1;'Lums Нацдоклад'!$L$1)</c:f>
              <c:numCache>
                <c:formatCode>#,##0</c:formatCode>
                <c:ptCount val="2"/>
                <c:pt idx="0">
                  <c:v>2013.0</c:v>
                </c:pt>
                <c:pt idx="1">
                  <c:v>2020.0</c:v>
                </c:pt>
              </c:numCache>
            </c:numRef>
          </c:cat>
          <c:val>
            <c:numRef>
              <c:f>('Lums Нацдоклад'!$E$19;'Lums Нацдоклад'!$L$19)</c:f>
              <c:numCache>
                <c:formatCode>0.0%</c:formatCode>
                <c:ptCount val="2"/>
                <c:pt idx="0">
                  <c:v>0.801171959936049</c:v>
                </c:pt>
                <c:pt idx="1">
                  <c:v>0.217908087067749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0635624"/>
        <c:axId val="2094769208"/>
      </c:barChart>
      <c:catAx>
        <c:axId val="2120635624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2094769208"/>
        <c:crosses val="autoZero"/>
        <c:auto val="1"/>
        <c:lblAlgn val="ctr"/>
        <c:lblOffset val="100"/>
        <c:noMultiLvlLbl val="0"/>
      </c:catAx>
      <c:valAx>
        <c:axId val="20947692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120635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5E8748-38C2-9446-9354-CB0C8E4F20FD}" type="datetimeFigureOut">
              <a:rPr lang="en-US"/>
              <a:pPr>
                <a:defRPr/>
              </a:pPr>
              <a:t>12.02.15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95AFE6-DD51-A54D-8BBE-43246AAC8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3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09D229-979C-5A43-BCF2-D2CFE241002D}" type="datetimeFigureOut">
              <a:rPr lang="en-US"/>
              <a:pPr>
                <a:defRPr/>
              </a:pPr>
              <a:t>12.02.15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8A88FA-8A05-FD45-9171-95FB7635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9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странах Европы доля проникновения СД ламп около 30%.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A88FA-8A05-FD45-9171-95FB76357B2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4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Европе доля СД светильников составляет около</a:t>
            </a:r>
            <a:r>
              <a:rPr lang="ru-RU" baseline="0" dirty="0" smtClean="0"/>
              <a:t> 30% (отставание на 50%)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8A88FA-8A05-FD45-9171-95FB76357B2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2636912"/>
            <a:ext cx="6767736" cy="2088232"/>
          </a:xfrm>
          <a:prstGeom prst="rect">
            <a:avLst/>
          </a:prstGeom>
          <a:solidFill>
            <a:srgbClr val="FF0000"/>
          </a:solidFill>
          <a:effectLst>
            <a:outerShdw blurRad="139700" dist="101600" dir="2154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10"/>
          <p:cNvSpPr/>
          <p:nvPr/>
        </p:nvSpPr>
        <p:spPr>
          <a:xfrm>
            <a:off x="6804025" y="2636838"/>
            <a:ext cx="2339975" cy="2087562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3" descr="D:\Елена\Light Business Consulting\презентация\расчлененка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36838"/>
            <a:ext cx="1800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полоса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0675"/>
            <a:ext cx="9144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0" y="4914426"/>
            <a:ext cx="6455920" cy="660764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0" y="2770539"/>
            <a:ext cx="6455920" cy="1617342"/>
          </a:xfrm>
        </p:spPr>
        <p:txBody>
          <a:bodyPr>
            <a:normAutofit/>
          </a:bodyPr>
          <a:lstStyle>
            <a:lvl1pPr algn="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06615" y="6616177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72619" y="6619762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Елена\Light Business Consulting\презентация\расчлененка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619250"/>
            <a:ext cx="2951162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70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5F63D-D913-7D43-9DD9-05C627E86108}" type="datetime1">
              <a:rPr lang="ru-RU"/>
              <a:pPr>
                <a:defRPr/>
              </a:pPr>
              <a:t>12.02.15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DD0B-1E59-C34E-BE64-5383BCB92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206615" y="6616177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172619" y="6619762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8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TUI Travel PLC | Group Marketing | </a:t>
            </a:r>
            <a:fld id="{5BFB082C-070B-4B4D-A877-A5BFB28226DA}" type="datetime1">
              <a:rPr lang="en-GB"/>
              <a:pPr/>
              <a:t>12.02.15</a:t>
            </a:fld>
            <a:r>
              <a:rPr lang="en-GB"/>
              <a:t>|  Page </a:t>
            </a:r>
            <a:fld id="{A4F137AD-43F9-4ACF-BA39-1285907EFBF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F5024-256B-4C27-9B63-2F79251CF5E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07418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F96B7A-850B-7C46-8D68-C6DCE4A90EA4}" type="datetime1">
              <a:rPr lang="ru-RU"/>
              <a:pPr>
                <a:defRPr/>
              </a:pPr>
              <a:t>12.02.15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Customs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7D45B3-BCAA-F94F-BED1-428381538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полоса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0675"/>
            <a:ext cx="9144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06615" y="6616177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2619" y="6619762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2" name="Picture 6" descr="полоса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0675"/>
            <a:ext cx="9144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54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Customs</a:t>
            </a:r>
            <a:endParaRPr lang="en-US" dirty="0"/>
          </a:p>
        </p:txBody>
      </p:sp>
      <p:pic>
        <p:nvPicPr>
          <p:cNvPr id="2054" name="Picture 3" descr="D:\Елена\Light Business Consulting\презентация\расчлененка\logo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-158750"/>
            <a:ext cx="1027113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5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3EFB4F-0291-8D46-9AB2-C1CAA9340C27}" type="datetime1">
              <a:rPr lang="ru-RU"/>
              <a:pPr>
                <a:defRPr/>
              </a:pPr>
              <a:t>12.02.15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5163" y="6575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21AD9E-5277-1741-9230-015EBC15B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06615" y="6616177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2619" y="6619762"/>
            <a:ext cx="2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7" r:id="rId2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838" y="2770188"/>
            <a:ext cx="6456362" cy="161766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Национальный доклад о состоянии российского рынка светотехнической </a:t>
            </a:r>
            <a:r>
              <a:rPr lang="ru-RU" sz="3200" dirty="0" smtClean="0"/>
              <a:t>продукции </a:t>
            </a:r>
            <a:br>
              <a:rPr lang="ru-RU" sz="3200" dirty="0" smtClean="0"/>
            </a:br>
            <a:r>
              <a:rPr lang="ru-RU" sz="3200" dirty="0" smtClean="0"/>
              <a:t>в 2011-2013 гг.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83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Локальное производство ламп в 2011-2013 гг.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748487"/>
              </p:ext>
            </p:extLst>
          </p:nvPr>
        </p:nvGraphicFramePr>
        <p:xfrm>
          <a:off x="252248" y="1471546"/>
          <a:ext cx="3382053" cy="3620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144"/>
                <a:gridCol w="570303"/>
                <a:gridCol w="570303"/>
                <a:gridCol w="570303"/>
              </a:tblGrid>
              <a:tr h="329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Тип ламп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2011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Накаливания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382,3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307,7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258,2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КЛЛ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Светодиодные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Люминесцентные двухцокольные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84,6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91,0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93,1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Натриевые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Ртутные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3,8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Металлогалогенные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</a:t>
                      </a:r>
                      <a:r>
                        <a:rPr lang="en-US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474,4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40</a:t>
                      </a:r>
                      <a:r>
                        <a:rPr lang="en-US" sz="1200" dirty="0">
                          <a:effectLst/>
                        </a:rPr>
                        <a:t>4</a:t>
                      </a:r>
                      <a:r>
                        <a:rPr lang="ru-RU" sz="1200" dirty="0" smtClean="0">
                          <a:effectLst/>
                        </a:rPr>
                        <a:t>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356,9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332" y="1487305"/>
            <a:ext cx="5274011" cy="360494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9188" y="1158668"/>
            <a:ext cx="3523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Объем производства ламп, млн штук</a:t>
            </a:r>
            <a:endParaRPr lang="ru-RU" sz="16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634302" y="1160138"/>
            <a:ext cx="4164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Доли  типов ламп в объеме производства, %</a:t>
            </a:r>
            <a:endParaRPr lang="ru-RU" sz="1600" b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18082" y="1797240"/>
            <a:ext cx="1864013" cy="3468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48950" y="5055173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-</a:t>
            </a:r>
            <a:r>
              <a:rPr lang="ru-RU" sz="1600" b="1" dirty="0" smtClean="0">
                <a:solidFill>
                  <a:srgbClr val="FF0000"/>
                </a:solidFill>
              </a:rPr>
              <a:t>14.7%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8926" y="5065679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-11.8%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734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Емкость рынка ламп в 2011-2013 гг.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18472"/>
              </p:ext>
            </p:extLst>
          </p:nvPr>
        </p:nvGraphicFramePr>
        <p:xfrm>
          <a:off x="136709" y="1464936"/>
          <a:ext cx="3367904" cy="3580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4435"/>
                <a:gridCol w="521335"/>
                <a:gridCol w="656067"/>
                <a:gridCol w="656067"/>
              </a:tblGrid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Тип ламп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Накаливания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508,7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453,0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436,4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48,8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77,9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53,0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КЛЛ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88,9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110,8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124,5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Светодиодные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12,2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53,9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Люминесцентные двухцокольные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106,2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118,9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121,7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Натриевые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Ртутные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9,6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10,5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8,7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Металлогалогенные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77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  <a:r>
                        <a:rPr lang="en-US" sz="12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795,8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802,</a:t>
                      </a:r>
                      <a:r>
                        <a:rPr lang="en-US" sz="12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7" y="1480709"/>
            <a:ext cx="5380804" cy="356426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89188" y="1158668"/>
            <a:ext cx="2977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Емкость рынка ламп, млн штук</a:t>
            </a:r>
            <a:endParaRPr lang="ru-RU" sz="16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634302" y="1160138"/>
            <a:ext cx="3650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Доли ламп в емкости рынка, млн штук</a:t>
            </a:r>
            <a:endParaRPr lang="ru-RU" sz="16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080928" y="5055173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+2.3%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0904" y="5065679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+0.8%</a:t>
            </a:r>
            <a:endParaRPr lang="ru-RU" sz="1600" b="1" dirty="0">
              <a:solidFill>
                <a:srgbClr val="00B05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650828" y="3878317"/>
            <a:ext cx="2634282" cy="39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50372" y="2081048"/>
            <a:ext cx="1891862" cy="1418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74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Рынок осветительных приборов </a:t>
            </a:r>
            <a:br>
              <a:rPr lang="ru-RU" sz="3200" dirty="0" smtClean="0"/>
            </a:br>
            <a:r>
              <a:rPr lang="ru-RU" sz="3200" dirty="0" smtClean="0"/>
              <a:t>в 2011-2013 гг.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12</a:t>
            </a:fld>
            <a:endParaRPr lang="de-DE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1765"/>
              </p:ext>
            </p:extLst>
          </p:nvPr>
        </p:nvGraphicFramePr>
        <p:xfrm>
          <a:off x="578485" y="1883547"/>
          <a:ext cx="7950660" cy="4296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3838"/>
                <a:gridCol w="2048309"/>
                <a:gridCol w="1274311"/>
                <a:gridCol w="1447101"/>
                <a:gridCol w="1447101"/>
              </a:tblGrid>
              <a:tr h="3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2 011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2 012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2 013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Производство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светодиодные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1 073 333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2 553 333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3 486 667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традиционные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16 780 155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19 537 581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18 825 156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17 853 488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22 090 914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22 311 823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Импорт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светодиодные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290 994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1 078 207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2 984 286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традиционные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6 844 700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7 031 894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7 271 725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7 135 694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8 110 100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10 256 011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Экспорт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светодиодные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3 098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17 469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42 582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традиционные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257 659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214 456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193 942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260 757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231 925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236 524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Емкость рынка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светодиодные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1 361 229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3 614 071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6 428 371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традиционные 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23 367 196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26 355 019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25 902 940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24 728 425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29 969 089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32 331 310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8485" y="1529250"/>
            <a:ext cx="6163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Объемы производства, импорта, экспорта и емкость рынка ОП, </a:t>
            </a:r>
            <a:r>
              <a:rPr lang="ru-RU" sz="1600" b="1" u="sng" dirty="0" err="1" smtClean="0"/>
              <a:t>шт</a:t>
            </a:r>
            <a:endParaRPr lang="ru-RU" sz="16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975130" y="6111495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+21.3%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1512" y="6122001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+7.8%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45876" y="2204945"/>
            <a:ext cx="3972910" cy="346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40616" y="3178650"/>
            <a:ext cx="3972910" cy="346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54787" y="5170559"/>
            <a:ext cx="3972910" cy="346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80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Рынок осветительных приборов </a:t>
            </a:r>
            <a:br>
              <a:rPr lang="ru-RU" sz="3200" dirty="0" smtClean="0"/>
            </a:br>
            <a:r>
              <a:rPr lang="ru-RU" sz="3200" dirty="0" smtClean="0"/>
              <a:t>в 2011-2013 гг.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13</a:t>
            </a:fld>
            <a:endParaRPr lang="de-DE"/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6" y="1584160"/>
            <a:ext cx="7467096" cy="4375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482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Структура рынка ОП по сегментам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76579"/>
              </p:ext>
            </p:extLst>
          </p:nvPr>
        </p:nvGraphicFramePr>
        <p:xfrm>
          <a:off x="257503" y="1261245"/>
          <a:ext cx="8602718" cy="433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49"/>
                <a:gridCol w="6711769"/>
              </a:tblGrid>
              <a:tr h="3886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Сегмент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dirty="0" smtClean="0"/>
                        <a:t>Оценка типов  используемых</a:t>
                      </a:r>
                      <a:r>
                        <a:rPr lang="ru-RU" sz="1600" u="none" baseline="0" dirty="0" smtClean="0"/>
                        <a:t> осветительных приборов</a:t>
                      </a:r>
                      <a:endParaRPr lang="ru-RU" sz="1600" u="none" dirty="0"/>
                    </a:p>
                  </a:txBody>
                  <a:tcPr/>
                </a:tc>
              </a:tr>
              <a:tr h="862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Внутреннее</a:t>
                      </a:r>
                      <a:r>
                        <a:rPr lang="ru-RU" sz="1600" baseline="0" dirty="0" smtClean="0"/>
                        <a:t> освещение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47%</a:t>
                      </a:r>
                      <a:r>
                        <a:rPr lang="ru-RU" sz="1600" baseline="0" dirty="0" smtClean="0"/>
                        <a:t> - потолочный ОП</a:t>
                      </a:r>
                    </a:p>
                    <a:p>
                      <a:r>
                        <a:rPr lang="ru-RU" sz="1600" baseline="0" dirty="0" smtClean="0"/>
                        <a:t>43% - встроенный ОП</a:t>
                      </a:r>
                    </a:p>
                    <a:p>
                      <a:r>
                        <a:rPr lang="ru-RU" sz="1600" baseline="0" dirty="0" smtClean="0"/>
                        <a:t>4% - настенный ОП</a:t>
                      </a:r>
                    </a:p>
                    <a:p>
                      <a:r>
                        <a:rPr lang="ru-RU" sz="1600" baseline="0" dirty="0" smtClean="0"/>
                        <a:t>4% - подвесной ОП</a:t>
                      </a:r>
                    </a:p>
                    <a:p>
                      <a:r>
                        <a:rPr lang="ru-RU" sz="1600" baseline="0" dirty="0" smtClean="0"/>
                        <a:t>2% - прочие ОП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23958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Уличная инфраструктура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65% - ОП под </a:t>
                      </a:r>
                      <a:r>
                        <a:rPr lang="ru-RU" sz="1600" dirty="0" err="1" smtClean="0"/>
                        <a:t>Днат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20%</a:t>
                      </a:r>
                      <a:r>
                        <a:rPr lang="ru-RU" sz="1600" baseline="0" dirty="0" smtClean="0"/>
                        <a:t> - светодиодный ОП</a:t>
                      </a:r>
                    </a:p>
                    <a:p>
                      <a:r>
                        <a:rPr lang="ru-RU" sz="1600" baseline="0" dirty="0" smtClean="0"/>
                        <a:t>8% - ОП под МГЛ</a:t>
                      </a:r>
                    </a:p>
                    <a:p>
                      <a:r>
                        <a:rPr lang="ru-RU" sz="1600" dirty="0" smtClean="0"/>
                        <a:t>4% -</a:t>
                      </a:r>
                      <a:r>
                        <a:rPr lang="ru-RU" sz="1600" baseline="0" dirty="0" smtClean="0"/>
                        <a:t> ОП под ДРЛ</a:t>
                      </a:r>
                    </a:p>
                    <a:p>
                      <a:r>
                        <a:rPr lang="ru-RU" sz="1600" baseline="0" dirty="0" smtClean="0"/>
                        <a:t>3% - прочие ОП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467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Структура рынка ламп по </a:t>
            </a:r>
            <a:br>
              <a:rPr lang="ru-RU" sz="3200" dirty="0" smtClean="0"/>
            </a:br>
            <a:r>
              <a:rPr lang="ru-RU" sz="3200" dirty="0" smtClean="0"/>
              <a:t>товаропроводящим каналам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15</a:t>
            </a:fld>
            <a:endParaRPr lang="de-DE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23829" y="2373720"/>
            <a:ext cx="59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50101" y="3834698"/>
            <a:ext cx="59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96310" y="2143471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37404" y="2384226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556463" y="2384576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96310" y="2402007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807076" y="1484183"/>
            <a:ext cx="7485574" cy="4743202"/>
            <a:chOff x="2203023" y="1497335"/>
            <a:chExt cx="4857745" cy="4248590"/>
          </a:xfrm>
        </p:grpSpPr>
        <p:sp>
          <p:nvSpPr>
            <p:cNvPr id="9" name="Полилиния 8"/>
            <p:cNvSpPr/>
            <p:nvPr/>
          </p:nvSpPr>
          <p:spPr>
            <a:xfrm>
              <a:off x="2775856" y="1497335"/>
              <a:ext cx="3828994" cy="599070"/>
            </a:xfrm>
            <a:custGeom>
              <a:avLst/>
              <a:gdLst>
                <a:gd name="connsiteX0" fmla="*/ 0 w 3592287"/>
                <a:gd name="connsiteY0" fmla="*/ 43208 h 432075"/>
                <a:gd name="connsiteX1" fmla="*/ 43208 w 3592287"/>
                <a:gd name="connsiteY1" fmla="*/ 0 h 432075"/>
                <a:gd name="connsiteX2" fmla="*/ 3549080 w 3592287"/>
                <a:gd name="connsiteY2" fmla="*/ 0 h 432075"/>
                <a:gd name="connsiteX3" fmla="*/ 3592288 w 3592287"/>
                <a:gd name="connsiteY3" fmla="*/ 43208 h 432075"/>
                <a:gd name="connsiteX4" fmla="*/ 3592287 w 3592287"/>
                <a:gd name="connsiteY4" fmla="*/ 388868 h 432075"/>
                <a:gd name="connsiteX5" fmla="*/ 3549079 w 3592287"/>
                <a:gd name="connsiteY5" fmla="*/ 432076 h 432075"/>
                <a:gd name="connsiteX6" fmla="*/ 43208 w 3592287"/>
                <a:gd name="connsiteY6" fmla="*/ 432075 h 432075"/>
                <a:gd name="connsiteX7" fmla="*/ 0 w 3592287"/>
                <a:gd name="connsiteY7" fmla="*/ 388867 h 432075"/>
                <a:gd name="connsiteX8" fmla="*/ 0 w 3592287"/>
                <a:gd name="connsiteY8" fmla="*/ 43208 h 43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2287" h="432075">
                  <a:moveTo>
                    <a:pt x="0" y="43208"/>
                  </a:moveTo>
                  <a:cubicBezTo>
                    <a:pt x="0" y="19345"/>
                    <a:pt x="19345" y="0"/>
                    <a:pt x="43208" y="0"/>
                  </a:cubicBezTo>
                  <a:lnTo>
                    <a:pt x="3549080" y="0"/>
                  </a:lnTo>
                  <a:cubicBezTo>
                    <a:pt x="3572943" y="0"/>
                    <a:pt x="3592288" y="19345"/>
                    <a:pt x="3592288" y="43208"/>
                  </a:cubicBezTo>
                  <a:cubicBezTo>
                    <a:pt x="3592288" y="158428"/>
                    <a:pt x="3592287" y="273648"/>
                    <a:pt x="3592287" y="388868"/>
                  </a:cubicBezTo>
                  <a:cubicBezTo>
                    <a:pt x="3592287" y="412731"/>
                    <a:pt x="3572942" y="432076"/>
                    <a:pt x="3549079" y="432076"/>
                  </a:cubicBezTo>
                  <a:lnTo>
                    <a:pt x="43208" y="432075"/>
                  </a:lnTo>
                  <a:cubicBezTo>
                    <a:pt x="19345" y="432075"/>
                    <a:pt x="0" y="412730"/>
                    <a:pt x="0" y="388867"/>
                  </a:cubicBezTo>
                  <a:lnTo>
                    <a:pt x="0" y="432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995" tIns="65995" rIns="65995" bIns="6599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профессиональный сегмент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203023" y="2502906"/>
              <a:ext cx="1401802" cy="910968"/>
            </a:xfrm>
            <a:custGeom>
              <a:avLst/>
              <a:gdLst>
                <a:gd name="connsiteX0" fmla="*/ 0 w 1587937"/>
                <a:gd name="connsiteY0" fmla="*/ 65703 h 657029"/>
                <a:gd name="connsiteX1" fmla="*/ 65703 w 1587937"/>
                <a:gd name="connsiteY1" fmla="*/ 0 h 657029"/>
                <a:gd name="connsiteX2" fmla="*/ 1522234 w 1587937"/>
                <a:gd name="connsiteY2" fmla="*/ 0 h 657029"/>
                <a:gd name="connsiteX3" fmla="*/ 1587937 w 1587937"/>
                <a:gd name="connsiteY3" fmla="*/ 65703 h 657029"/>
                <a:gd name="connsiteX4" fmla="*/ 1587937 w 1587937"/>
                <a:gd name="connsiteY4" fmla="*/ 591326 h 657029"/>
                <a:gd name="connsiteX5" fmla="*/ 1522234 w 1587937"/>
                <a:gd name="connsiteY5" fmla="*/ 657029 h 657029"/>
                <a:gd name="connsiteX6" fmla="*/ 65703 w 1587937"/>
                <a:gd name="connsiteY6" fmla="*/ 657029 h 657029"/>
                <a:gd name="connsiteX7" fmla="*/ 0 w 1587937"/>
                <a:gd name="connsiteY7" fmla="*/ 591326 h 657029"/>
                <a:gd name="connsiteX8" fmla="*/ 0 w 1587937"/>
                <a:gd name="connsiteY8" fmla="*/ 65703 h 65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7937" h="657029">
                  <a:moveTo>
                    <a:pt x="0" y="65703"/>
                  </a:moveTo>
                  <a:cubicBezTo>
                    <a:pt x="0" y="29416"/>
                    <a:pt x="29416" y="0"/>
                    <a:pt x="65703" y="0"/>
                  </a:cubicBezTo>
                  <a:lnTo>
                    <a:pt x="1522234" y="0"/>
                  </a:lnTo>
                  <a:cubicBezTo>
                    <a:pt x="1558521" y="0"/>
                    <a:pt x="1587937" y="29416"/>
                    <a:pt x="1587937" y="65703"/>
                  </a:cubicBezTo>
                  <a:lnTo>
                    <a:pt x="1587937" y="591326"/>
                  </a:lnTo>
                  <a:cubicBezTo>
                    <a:pt x="1587937" y="627613"/>
                    <a:pt x="1558521" y="657029"/>
                    <a:pt x="1522234" y="657029"/>
                  </a:cubicBezTo>
                  <a:lnTo>
                    <a:pt x="65703" y="657029"/>
                  </a:lnTo>
                  <a:cubicBezTo>
                    <a:pt x="29416" y="657029"/>
                    <a:pt x="0" y="627613"/>
                    <a:pt x="0" y="591326"/>
                  </a:cubicBezTo>
                  <a:lnTo>
                    <a:pt x="0" y="657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584" tIns="72584" rIns="72584" bIns="7258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сети </a:t>
              </a:r>
              <a:r>
                <a:rPr lang="en-US" sz="1600" kern="1200" dirty="0" smtClean="0">
                  <a:latin typeface="Calibri"/>
                  <a:ea typeface="+mn-ea"/>
                  <a:cs typeface="+mn-cs"/>
                </a:rPr>
                <a:t>DIY</a:t>
              </a:r>
              <a:endParaRPr lang="ru-RU" sz="1600" kern="1200" dirty="0" smtClean="0">
                <a:latin typeface="Calibri"/>
                <a:ea typeface="+mn-ea"/>
                <a:cs typeface="+mn-cs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latin typeface="Calibri"/>
                </a:rPr>
                <a:t>(«сделай сам»)</a:t>
              </a: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5%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968019" y="2502906"/>
              <a:ext cx="1299173" cy="910968"/>
            </a:xfrm>
            <a:custGeom>
              <a:avLst/>
              <a:gdLst>
                <a:gd name="connsiteX0" fmla="*/ 0 w 1299173"/>
                <a:gd name="connsiteY0" fmla="*/ 65703 h 657029"/>
                <a:gd name="connsiteX1" fmla="*/ 65703 w 1299173"/>
                <a:gd name="connsiteY1" fmla="*/ 0 h 657029"/>
                <a:gd name="connsiteX2" fmla="*/ 1233470 w 1299173"/>
                <a:gd name="connsiteY2" fmla="*/ 0 h 657029"/>
                <a:gd name="connsiteX3" fmla="*/ 1299173 w 1299173"/>
                <a:gd name="connsiteY3" fmla="*/ 65703 h 657029"/>
                <a:gd name="connsiteX4" fmla="*/ 1299173 w 1299173"/>
                <a:gd name="connsiteY4" fmla="*/ 591326 h 657029"/>
                <a:gd name="connsiteX5" fmla="*/ 1233470 w 1299173"/>
                <a:gd name="connsiteY5" fmla="*/ 657029 h 657029"/>
                <a:gd name="connsiteX6" fmla="*/ 65703 w 1299173"/>
                <a:gd name="connsiteY6" fmla="*/ 657029 h 657029"/>
                <a:gd name="connsiteX7" fmla="*/ 0 w 1299173"/>
                <a:gd name="connsiteY7" fmla="*/ 591326 h 657029"/>
                <a:gd name="connsiteX8" fmla="*/ 0 w 1299173"/>
                <a:gd name="connsiteY8" fmla="*/ 65703 h 65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9173" h="657029">
                  <a:moveTo>
                    <a:pt x="0" y="65703"/>
                  </a:moveTo>
                  <a:cubicBezTo>
                    <a:pt x="0" y="29416"/>
                    <a:pt x="29416" y="0"/>
                    <a:pt x="65703" y="0"/>
                  </a:cubicBezTo>
                  <a:lnTo>
                    <a:pt x="1233470" y="0"/>
                  </a:lnTo>
                  <a:cubicBezTo>
                    <a:pt x="1269757" y="0"/>
                    <a:pt x="1299173" y="29416"/>
                    <a:pt x="1299173" y="65703"/>
                  </a:cubicBezTo>
                  <a:lnTo>
                    <a:pt x="1299173" y="591326"/>
                  </a:lnTo>
                  <a:cubicBezTo>
                    <a:pt x="1299173" y="627613"/>
                    <a:pt x="1269757" y="657029"/>
                    <a:pt x="1233470" y="657029"/>
                  </a:cubicBezTo>
                  <a:lnTo>
                    <a:pt x="65703" y="657029"/>
                  </a:lnTo>
                  <a:cubicBezTo>
                    <a:pt x="29416" y="657029"/>
                    <a:pt x="0" y="627613"/>
                    <a:pt x="0" y="591326"/>
                  </a:cubicBezTo>
                  <a:lnTo>
                    <a:pt x="0" y="657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584" tIns="72584" rIns="72584" bIns="7258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оптовый канал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87%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203023" y="3823169"/>
              <a:ext cx="985543" cy="1920526"/>
            </a:xfrm>
            <a:custGeom>
              <a:avLst/>
              <a:gdLst>
                <a:gd name="connsiteX0" fmla="*/ 0 w 985543"/>
                <a:gd name="connsiteY0" fmla="*/ 98554 h 1645286"/>
                <a:gd name="connsiteX1" fmla="*/ 98554 w 985543"/>
                <a:gd name="connsiteY1" fmla="*/ 0 h 1645286"/>
                <a:gd name="connsiteX2" fmla="*/ 886989 w 985543"/>
                <a:gd name="connsiteY2" fmla="*/ 0 h 1645286"/>
                <a:gd name="connsiteX3" fmla="*/ 985543 w 985543"/>
                <a:gd name="connsiteY3" fmla="*/ 98554 h 1645286"/>
                <a:gd name="connsiteX4" fmla="*/ 985543 w 985543"/>
                <a:gd name="connsiteY4" fmla="*/ 1546732 h 1645286"/>
                <a:gd name="connsiteX5" fmla="*/ 886989 w 985543"/>
                <a:gd name="connsiteY5" fmla="*/ 1645286 h 1645286"/>
                <a:gd name="connsiteX6" fmla="*/ 98554 w 985543"/>
                <a:gd name="connsiteY6" fmla="*/ 1645286 h 1645286"/>
                <a:gd name="connsiteX7" fmla="*/ 0 w 985543"/>
                <a:gd name="connsiteY7" fmla="*/ 1546732 h 1645286"/>
                <a:gd name="connsiteX8" fmla="*/ 0 w 985543"/>
                <a:gd name="connsiteY8" fmla="*/ 98554 h 164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543" h="1645286">
                  <a:moveTo>
                    <a:pt x="0" y="98554"/>
                  </a:moveTo>
                  <a:cubicBezTo>
                    <a:pt x="0" y="44124"/>
                    <a:pt x="44124" y="0"/>
                    <a:pt x="98554" y="0"/>
                  </a:cubicBezTo>
                  <a:lnTo>
                    <a:pt x="886989" y="0"/>
                  </a:lnTo>
                  <a:cubicBezTo>
                    <a:pt x="941419" y="0"/>
                    <a:pt x="985543" y="44124"/>
                    <a:pt x="985543" y="98554"/>
                  </a:cubicBezTo>
                  <a:lnTo>
                    <a:pt x="985543" y="1546732"/>
                  </a:lnTo>
                  <a:cubicBezTo>
                    <a:pt x="985543" y="1601162"/>
                    <a:pt x="941419" y="1645286"/>
                    <a:pt x="886989" y="1645286"/>
                  </a:cubicBezTo>
                  <a:lnTo>
                    <a:pt x="98554" y="1645286"/>
                  </a:lnTo>
                  <a:cubicBezTo>
                    <a:pt x="44124" y="1645286"/>
                    <a:pt x="0" y="1601162"/>
                    <a:pt x="0" y="1546732"/>
                  </a:cubicBezTo>
                  <a:lnTo>
                    <a:pt x="0" y="9855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06" tIns="82206" rIns="82206" bIns="8220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монтажные и проектные компании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34%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484230" y="3823169"/>
              <a:ext cx="985543" cy="1920526"/>
            </a:xfrm>
            <a:custGeom>
              <a:avLst/>
              <a:gdLst>
                <a:gd name="connsiteX0" fmla="*/ 0 w 985543"/>
                <a:gd name="connsiteY0" fmla="*/ 98554 h 1890036"/>
                <a:gd name="connsiteX1" fmla="*/ 98554 w 985543"/>
                <a:gd name="connsiteY1" fmla="*/ 0 h 1890036"/>
                <a:gd name="connsiteX2" fmla="*/ 886989 w 985543"/>
                <a:gd name="connsiteY2" fmla="*/ 0 h 1890036"/>
                <a:gd name="connsiteX3" fmla="*/ 985543 w 985543"/>
                <a:gd name="connsiteY3" fmla="*/ 98554 h 1890036"/>
                <a:gd name="connsiteX4" fmla="*/ 985543 w 985543"/>
                <a:gd name="connsiteY4" fmla="*/ 1791482 h 1890036"/>
                <a:gd name="connsiteX5" fmla="*/ 886989 w 985543"/>
                <a:gd name="connsiteY5" fmla="*/ 1890036 h 1890036"/>
                <a:gd name="connsiteX6" fmla="*/ 98554 w 985543"/>
                <a:gd name="connsiteY6" fmla="*/ 1890036 h 1890036"/>
                <a:gd name="connsiteX7" fmla="*/ 0 w 985543"/>
                <a:gd name="connsiteY7" fmla="*/ 1791482 h 1890036"/>
                <a:gd name="connsiteX8" fmla="*/ 0 w 985543"/>
                <a:gd name="connsiteY8" fmla="*/ 98554 h 189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543" h="1890036">
                  <a:moveTo>
                    <a:pt x="0" y="98554"/>
                  </a:moveTo>
                  <a:cubicBezTo>
                    <a:pt x="0" y="44124"/>
                    <a:pt x="44124" y="0"/>
                    <a:pt x="98554" y="0"/>
                  </a:cubicBezTo>
                  <a:lnTo>
                    <a:pt x="886989" y="0"/>
                  </a:lnTo>
                  <a:cubicBezTo>
                    <a:pt x="941419" y="0"/>
                    <a:pt x="985543" y="44124"/>
                    <a:pt x="985543" y="98554"/>
                  </a:cubicBezTo>
                  <a:lnTo>
                    <a:pt x="985543" y="1791482"/>
                  </a:lnTo>
                  <a:cubicBezTo>
                    <a:pt x="985543" y="1845912"/>
                    <a:pt x="941419" y="1890036"/>
                    <a:pt x="886989" y="1890036"/>
                  </a:cubicBezTo>
                  <a:lnTo>
                    <a:pt x="98554" y="1890036"/>
                  </a:lnTo>
                  <a:cubicBezTo>
                    <a:pt x="44124" y="1890036"/>
                    <a:pt x="0" y="1845912"/>
                    <a:pt x="0" y="1791482"/>
                  </a:cubicBezTo>
                  <a:lnTo>
                    <a:pt x="0" y="9855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06" tIns="82206" rIns="82206" bIns="8220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оптовые региональные компании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13%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765437" y="3823169"/>
              <a:ext cx="985543" cy="1920526"/>
            </a:xfrm>
            <a:custGeom>
              <a:avLst/>
              <a:gdLst>
                <a:gd name="connsiteX0" fmla="*/ 0 w 985543"/>
                <a:gd name="connsiteY0" fmla="*/ 98554 h 1820220"/>
                <a:gd name="connsiteX1" fmla="*/ 98554 w 985543"/>
                <a:gd name="connsiteY1" fmla="*/ 0 h 1820220"/>
                <a:gd name="connsiteX2" fmla="*/ 886989 w 985543"/>
                <a:gd name="connsiteY2" fmla="*/ 0 h 1820220"/>
                <a:gd name="connsiteX3" fmla="*/ 985543 w 985543"/>
                <a:gd name="connsiteY3" fmla="*/ 98554 h 1820220"/>
                <a:gd name="connsiteX4" fmla="*/ 985543 w 985543"/>
                <a:gd name="connsiteY4" fmla="*/ 1721666 h 1820220"/>
                <a:gd name="connsiteX5" fmla="*/ 886989 w 985543"/>
                <a:gd name="connsiteY5" fmla="*/ 1820220 h 1820220"/>
                <a:gd name="connsiteX6" fmla="*/ 98554 w 985543"/>
                <a:gd name="connsiteY6" fmla="*/ 1820220 h 1820220"/>
                <a:gd name="connsiteX7" fmla="*/ 0 w 985543"/>
                <a:gd name="connsiteY7" fmla="*/ 1721666 h 1820220"/>
                <a:gd name="connsiteX8" fmla="*/ 0 w 985543"/>
                <a:gd name="connsiteY8" fmla="*/ 98554 h 182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543" h="1820220">
                  <a:moveTo>
                    <a:pt x="0" y="98554"/>
                  </a:moveTo>
                  <a:cubicBezTo>
                    <a:pt x="0" y="44124"/>
                    <a:pt x="44124" y="0"/>
                    <a:pt x="98554" y="0"/>
                  </a:cubicBezTo>
                  <a:lnTo>
                    <a:pt x="886989" y="0"/>
                  </a:lnTo>
                  <a:cubicBezTo>
                    <a:pt x="941419" y="0"/>
                    <a:pt x="985543" y="44124"/>
                    <a:pt x="985543" y="98554"/>
                  </a:cubicBezTo>
                  <a:lnTo>
                    <a:pt x="985543" y="1721666"/>
                  </a:lnTo>
                  <a:cubicBezTo>
                    <a:pt x="985543" y="1776096"/>
                    <a:pt x="941419" y="1820220"/>
                    <a:pt x="886989" y="1820220"/>
                  </a:cubicBezTo>
                  <a:lnTo>
                    <a:pt x="98554" y="1820220"/>
                  </a:lnTo>
                  <a:cubicBezTo>
                    <a:pt x="44124" y="1820220"/>
                    <a:pt x="0" y="1776096"/>
                    <a:pt x="0" y="1721666"/>
                  </a:cubicBezTo>
                  <a:lnTo>
                    <a:pt x="0" y="9855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06" tIns="82206" rIns="82206" bIns="8220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 профессиональная розница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19%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6075225" y="3825399"/>
              <a:ext cx="985543" cy="1920526"/>
            </a:xfrm>
            <a:custGeom>
              <a:avLst/>
              <a:gdLst>
                <a:gd name="connsiteX0" fmla="*/ 0 w 985543"/>
                <a:gd name="connsiteY0" fmla="*/ 98554 h 2385252"/>
                <a:gd name="connsiteX1" fmla="*/ 98554 w 985543"/>
                <a:gd name="connsiteY1" fmla="*/ 0 h 2385252"/>
                <a:gd name="connsiteX2" fmla="*/ 886989 w 985543"/>
                <a:gd name="connsiteY2" fmla="*/ 0 h 2385252"/>
                <a:gd name="connsiteX3" fmla="*/ 985543 w 985543"/>
                <a:gd name="connsiteY3" fmla="*/ 98554 h 2385252"/>
                <a:gd name="connsiteX4" fmla="*/ 985543 w 985543"/>
                <a:gd name="connsiteY4" fmla="*/ 2286698 h 2385252"/>
                <a:gd name="connsiteX5" fmla="*/ 886989 w 985543"/>
                <a:gd name="connsiteY5" fmla="*/ 2385252 h 2385252"/>
                <a:gd name="connsiteX6" fmla="*/ 98554 w 985543"/>
                <a:gd name="connsiteY6" fmla="*/ 2385252 h 2385252"/>
                <a:gd name="connsiteX7" fmla="*/ 0 w 985543"/>
                <a:gd name="connsiteY7" fmla="*/ 2286698 h 2385252"/>
                <a:gd name="connsiteX8" fmla="*/ 0 w 985543"/>
                <a:gd name="connsiteY8" fmla="*/ 98554 h 238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543" h="2385252">
                  <a:moveTo>
                    <a:pt x="0" y="98554"/>
                  </a:moveTo>
                  <a:cubicBezTo>
                    <a:pt x="0" y="44124"/>
                    <a:pt x="44124" y="0"/>
                    <a:pt x="98554" y="0"/>
                  </a:cubicBezTo>
                  <a:lnTo>
                    <a:pt x="886989" y="0"/>
                  </a:lnTo>
                  <a:cubicBezTo>
                    <a:pt x="941419" y="0"/>
                    <a:pt x="985543" y="44124"/>
                    <a:pt x="985543" y="98554"/>
                  </a:cubicBezTo>
                  <a:lnTo>
                    <a:pt x="985543" y="2286698"/>
                  </a:lnTo>
                  <a:cubicBezTo>
                    <a:pt x="985543" y="2341128"/>
                    <a:pt x="941419" y="2385252"/>
                    <a:pt x="886989" y="2385252"/>
                  </a:cubicBezTo>
                  <a:lnTo>
                    <a:pt x="98554" y="2385252"/>
                  </a:lnTo>
                  <a:cubicBezTo>
                    <a:pt x="44124" y="2385252"/>
                    <a:pt x="0" y="2341128"/>
                    <a:pt x="0" y="2286698"/>
                  </a:cubicBezTo>
                  <a:lnTo>
                    <a:pt x="0" y="9855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06" tIns="82206" rIns="82206" bIns="8220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конечные потребители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>
                  <a:latin typeface="Calibri"/>
                  <a:ea typeface="+mn-ea"/>
                  <a:cs typeface="+mn-cs"/>
                </a:rPr>
                <a:t>34%</a:t>
              </a:r>
              <a:endParaRPr lang="ru-RU" sz="1600" kern="1200"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562855" y="2502906"/>
              <a:ext cx="1496725" cy="910968"/>
            </a:xfrm>
            <a:custGeom>
              <a:avLst/>
              <a:gdLst>
                <a:gd name="connsiteX0" fmla="*/ 0 w 1496725"/>
                <a:gd name="connsiteY0" fmla="*/ 65703 h 657029"/>
                <a:gd name="connsiteX1" fmla="*/ 65703 w 1496725"/>
                <a:gd name="connsiteY1" fmla="*/ 0 h 657029"/>
                <a:gd name="connsiteX2" fmla="*/ 1431022 w 1496725"/>
                <a:gd name="connsiteY2" fmla="*/ 0 h 657029"/>
                <a:gd name="connsiteX3" fmla="*/ 1496725 w 1496725"/>
                <a:gd name="connsiteY3" fmla="*/ 65703 h 657029"/>
                <a:gd name="connsiteX4" fmla="*/ 1496725 w 1496725"/>
                <a:gd name="connsiteY4" fmla="*/ 591326 h 657029"/>
                <a:gd name="connsiteX5" fmla="*/ 1431022 w 1496725"/>
                <a:gd name="connsiteY5" fmla="*/ 657029 h 657029"/>
                <a:gd name="connsiteX6" fmla="*/ 65703 w 1496725"/>
                <a:gd name="connsiteY6" fmla="*/ 657029 h 657029"/>
                <a:gd name="connsiteX7" fmla="*/ 0 w 1496725"/>
                <a:gd name="connsiteY7" fmla="*/ 591326 h 657029"/>
                <a:gd name="connsiteX8" fmla="*/ 0 w 1496725"/>
                <a:gd name="connsiteY8" fmla="*/ 65703 h 65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6725" h="657029">
                  <a:moveTo>
                    <a:pt x="0" y="65703"/>
                  </a:moveTo>
                  <a:cubicBezTo>
                    <a:pt x="0" y="29416"/>
                    <a:pt x="29416" y="0"/>
                    <a:pt x="65703" y="0"/>
                  </a:cubicBezTo>
                  <a:lnTo>
                    <a:pt x="1431022" y="0"/>
                  </a:lnTo>
                  <a:cubicBezTo>
                    <a:pt x="1467309" y="0"/>
                    <a:pt x="1496725" y="29416"/>
                    <a:pt x="1496725" y="65703"/>
                  </a:cubicBezTo>
                  <a:lnTo>
                    <a:pt x="1496725" y="591326"/>
                  </a:lnTo>
                  <a:cubicBezTo>
                    <a:pt x="1496725" y="627613"/>
                    <a:pt x="1467309" y="657029"/>
                    <a:pt x="1431022" y="657029"/>
                  </a:cubicBezTo>
                  <a:lnTo>
                    <a:pt x="65703" y="657029"/>
                  </a:lnTo>
                  <a:cubicBezTo>
                    <a:pt x="29416" y="657029"/>
                    <a:pt x="0" y="627613"/>
                    <a:pt x="0" y="591326"/>
                  </a:cubicBezTo>
                  <a:lnTo>
                    <a:pt x="0" y="657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584" tIns="72584" rIns="72584" bIns="7258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прямые продажи конечным потребителям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latin typeface="Calibri"/>
                  <a:ea typeface="+mn-ea"/>
                  <a:cs typeface="+mn-cs"/>
                </a:rPr>
                <a:t>8%</a:t>
              </a:r>
              <a:endParaRPr lang="ru-RU" sz="1600" kern="1200" dirty="0"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>
            <a:off x="1647910" y="3829438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66969" y="3848838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592388" y="3847219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557878" y="3841959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491050" y="3592006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191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Структура рынка ламп по </a:t>
            </a:r>
            <a:br>
              <a:rPr lang="ru-RU" sz="3200" dirty="0" smtClean="0"/>
            </a:br>
            <a:r>
              <a:rPr lang="ru-RU" sz="3200" dirty="0" smtClean="0"/>
              <a:t>товаропроводящим каналам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17" name="Полилиния 16"/>
          <p:cNvSpPr/>
          <p:nvPr/>
        </p:nvSpPr>
        <p:spPr>
          <a:xfrm>
            <a:off x="1308539" y="1775340"/>
            <a:ext cx="6999890" cy="841387"/>
          </a:xfrm>
          <a:custGeom>
            <a:avLst/>
            <a:gdLst>
              <a:gd name="connsiteX0" fmla="*/ 0 w 4369690"/>
              <a:gd name="connsiteY0" fmla="*/ 84139 h 841387"/>
              <a:gd name="connsiteX1" fmla="*/ 84139 w 4369690"/>
              <a:gd name="connsiteY1" fmla="*/ 0 h 841387"/>
              <a:gd name="connsiteX2" fmla="*/ 4285551 w 4369690"/>
              <a:gd name="connsiteY2" fmla="*/ 0 h 841387"/>
              <a:gd name="connsiteX3" fmla="*/ 4369690 w 4369690"/>
              <a:gd name="connsiteY3" fmla="*/ 84139 h 841387"/>
              <a:gd name="connsiteX4" fmla="*/ 4369690 w 4369690"/>
              <a:gd name="connsiteY4" fmla="*/ 757248 h 841387"/>
              <a:gd name="connsiteX5" fmla="*/ 4285551 w 4369690"/>
              <a:gd name="connsiteY5" fmla="*/ 841387 h 841387"/>
              <a:gd name="connsiteX6" fmla="*/ 84139 w 4369690"/>
              <a:gd name="connsiteY6" fmla="*/ 841387 h 841387"/>
              <a:gd name="connsiteX7" fmla="*/ 0 w 4369690"/>
              <a:gd name="connsiteY7" fmla="*/ 757248 h 841387"/>
              <a:gd name="connsiteX8" fmla="*/ 0 w 436969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969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4285551" y="0"/>
                </a:lnTo>
                <a:cubicBezTo>
                  <a:pt x="4332020" y="0"/>
                  <a:pt x="4369690" y="37670"/>
                  <a:pt x="4369690" y="84139"/>
                </a:cubicBezTo>
                <a:lnTo>
                  <a:pt x="4369690" y="757248"/>
                </a:lnTo>
                <a:cubicBezTo>
                  <a:pt x="4369690" y="803717"/>
                  <a:pt x="4332020" y="841387"/>
                  <a:pt x="428555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mtClean="0">
                <a:latin typeface="Calibri"/>
                <a:ea typeface="+mn-ea"/>
                <a:cs typeface="+mn-cs"/>
              </a:rPr>
              <a:t>потребительский сегмент</a:t>
            </a:r>
            <a:endParaRPr lang="ru-RU" sz="1600" kern="1200">
              <a:latin typeface="Calibri"/>
              <a:ea typeface="+mn-ea"/>
              <a:cs typeface="+mn-cs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645580" y="3145583"/>
            <a:ext cx="2345727" cy="864000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современная розница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27%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4981534" y="3151614"/>
            <a:ext cx="2480122" cy="864000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оптовый канал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73%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4136388" y="4453609"/>
            <a:ext cx="2021750" cy="1521484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mtClean="0">
                <a:latin typeface="Calibri"/>
                <a:ea typeface="+mn-ea"/>
                <a:cs typeface="+mn-cs"/>
              </a:rPr>
              <a:t>современная розница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mtClean="0">
                <a:latin typeface="Calibri"/>
                <a:ea typeface="+mn-ea"/>
                <a:cs typeface="+mn-cs"/>
              </a:rPr>
              <a:t>30%</a:t>
            </a:r>
            <a:endParaRPr lang="ru-RU" sz="1600" kern="1200">
              <a:latin typeface="Calibri"/>
              <a:ea typeface="+mn-ea"/>
              <a:cs typeface="+mn-cs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6477791" y="4453651"/>
            <a:ext cx="2021750" cy="1521484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традиционная розница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43%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242587" y="2894180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175360" y="4219650"/>
            <a:ext cx="216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274119" y="3960980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188269" y="4218155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35360" y="4218155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768807" y="2904686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58981" y="2878232"/>
            <a:ext cx="34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797361" y="2599872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9676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Структура рынка </a:t>
            </a:r>
            <a:r>
              <a:rPr lang="ru-RU" sz="3200" dirty="0" smtClean="0"/>
              <a:t>осветительных приборов </a:t>
            </a:r>
            <a:br>
              <a:rPr lang="ru-RU" sz="3200" dirty="0" smtClean="0"/>
            </a:br>
            <a:r>
              <a:rPr lang="ru-RU" sz="3200" dirty="0" smtClean="0"/>
              <a:t>по товаропроводящим </a:t>
            </a:r>
            <a:r>
              <a:rPr lang="ru-RU" sz="3200" dirty="0"/>
              <a:t>каналам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20" name="Полилиния 19"/>
          <p:cNvSpPr/>
          <p:nvPr/>
        </p:nvSpPr>
        <p:spPr>
          <a:xfrm>
            <a:off x="945930" y="1417638"/>
            <a:ext cx="7740869" cy="647279"/>
          </a:xfrm>
          <a:custGeom>
            <a:avLst/>
            <a:gdLst>
              <a:gd name="connsiteX0" fmla="*/ 0 w 4369690"/>
              <a:gd name="connsiteY0" fmla="*/ 84139 h 841387"/>
              <a:gd name="connsiteX1" fmla="*/ 84139 w 4369690"/>
              <a:gd name="connsiteY1" fmla="*/ 0 h 841387"/>
              <a:gd name="connsiteX2" fmla="*/ 4285551 w 4369690"/>
              <a:gd name="connsiteY2" fmla="*/ 0 h 841387"/>
              <a:gd name="connsiteX3" fmla="*/ 4369690 w 4369690"/>
              <a:gd name="connsiteY3" fmla="*/ 84139 h 841387"/>
              <a:gd name="connsiteX4" fmla="*/ 4369690 w 4369690"/>
              <a:gd name="connsiteY4" fmla="*/ 757248 h 841387"/>
              <a:gd name="connsiteX5" fmla="*/ 4285551 w 4369690"/>
              <a:gd name="connsiteY5" fmla="*/ 841387 h 841387"/>
              <a:gd name="connsiteX6" fmla="*/ 84139 w 4369690"/>
              <a:gd name="connsiteY6" fmla="*/ 841387 h 841387"/>
              <a:gd name="connsiteX7" fmla="*/ 0 w 4369690"/>
              <a:gd name="connsiteY7" fmla="*/ 757248 h 841387"/>
              <a:gd name="connsiteX8" fmla="*/ 0 w 436969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969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4285551" y="0"/>
                </a:lnTo>
                <a:cubicBezTo>
                  <a:pt x="4332020" y="0"/>
                  <a:pt x="4369690" y="37670"/>
                  <a:pt x="4369690" y="84139"/>
                </a:cubicBezTo>
                <a:lnTo>
                  <a:pt x="4369690" y="757248"/>
                </a:lnTo>
                <a:cubicBezTo>
                  <a:pt x="4369690" y="803717"/>
                  <a:pt x="4332020" y="841387"/>
                  <a:pt x="428555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профессиональный сегмент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6886800" y="2602998"/>
            <a:ext cx="1800000" cy="1548000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профессиональная розница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2%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945931" y="2586327"/>
            <a:ext cx="1800000" cy="1548000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оптовый канал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42%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4816364" y="2602998"/>
            <a:ext cx="1800000" cy="1548000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latin typeface="Calibri"/>
              </a:rPr>
              <a:t>к</a:t>
            </a:r>
            <a:r>
              <a:rPr lang="ru-RU" sz="1600" kern="1200" dirty="0" smtClean="0">
                <a:latin typeface="Calibri"/>
                <a:ea typeface="+mn-ea"/>
                <a:cs typeface="+mn-cs"/>
              </a:rPr>
              <a:t>онечные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latin typeface="Calibri"/>
              </a:rPr>
              <a:t>потребители</a:t>
            </a:r>
            <a:endParaRPr lang="ru-RU" sz="1600" kern="1200" dirty="0" smtClean="0">
              <a:latin typeface="Calibri"/>
              <a:ea typeface="+mn-ea"/>
              <a:cs typeface="+mn-cs"/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29%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887820" y="2602998"/>
            <a:ext cx="1800000" cy="1548000"/>
          </a:xfrm>
          <a:custGeom>
            <a:avLst/>
            <a:gdLst>
              <a:gd name="connsiteX0" fmla="*/ 0 w 1262080"/>
              <a:gd name="connsiteY0" fmla="*/ 84139 h 841387"/>
              <a:gd name="connsiteX1" fmla="*/ 84139 w 1262080"/>
              <a:gd name="connsiteY1" fmla="*/ 0 h 841387"/>
              <a:gd name="connsiteX2" fmla="*/ 1177941 w 1262080"/>
              <a:gd name="connsiteY2" fmla="*/ 0 h 841387"/>
              <a:gd name="connsiteX3" fmla="*/ 1262080 w 1262080"/>
              <a:gd name="connsiteY3" fmla="*/ 84139 h 841387"/>
              <a:gd name="connsiteX4" fmla="*/ 1262080 w 1262080"/>
              <a:gd name="connsiteY4" fmla="*/ 757248 h 841387"/>
              <a:gd name="connsiteX5" fmla="*/ 1177941 w 1262080"/>
              <a:gd name="connsiteY5" fmla="*/ 841387 h 841387"/>
              <a:gd name="connsiteX6" fmla="*/ 84139 w 1262080"/>
              <a:gd name="connsiteY6" fmla="*/ 841387 h 841387"/>
              <a:gd name="connsiteX7" fmla="*/ 0 w 1262080"/>
              <a:gd name="connsiteY7" fmla="*/ 757248 h 841387"/>
              <a:gd name="connsiteX8" fmla="*/ 0 w 1262080"/>
              <a:gd name="connsiteY8" fmla="*/ 84139 h 84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080" h="841387">
                <a:moveTo>
                  <a:pt x="0" y="84139"/>
                </a:moveTo>
                <a:cubicBezTo>
                  <a:pt x="0" y="37670"/>
                  <a:pt x="37670" y="0"/>
                  <a:pt x="84139" y="0"/>
                </a:cubicBezTo>
                <a:lnTo>
                  <a:pt x="1177941" y="0"/>
                </a:lnTo>
                <a:cubicBezTo>
                  <a:pt x="1224410" y="0"/>
                  <a:pt x="1262080" y="37670"/>
                  <a:pt x="1262080" y="84139"/>
                </a:cubicBezTo>
                <a:lnTo>
                  <a:pt x="1262080" y="757248"/>
                </a:lnTo>
                <a:cubicBezTo>
                  <a:pt x="1262080" y="803717"/>
                  <a:pt x="1224410" y="841387"/>
                  <a:pt x="1177941" y="841387"/>
                </a:cubicBezTo>
                <a:lnTo>
                  <a:pt x="84139" y="841387"/>
                </a:lnTo>
                <a:cubicBezTo>
                  <a:pt x="37670" y="841387"/>
                  <a:pt x="0" y="803717"/>
                  <a:pt x="0" y="757248"/>
                </a:cubicBezTo>
                <a:lnTo>
                  <a:pt x="0" y="841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983" tIns="77983" rIns="77983" bIns="77983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latin typeface="Calibri"/>
              </a:rPr>
              <a:t>п</a:t>
            </a:r>
            <a:r>
              <a:rPr lang="ru-RU" sz="1600" kern="1200" dirty="0" smtClean="0">
                <a:latin typeface="Calibri"/>
                <a:ea typeface="+mn-ea"/>
                <a:cs typeface="+mn-cs"/>
              </a:rPr>
              <a:t>роектные компании, монтажные компании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27%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782522" y="2345741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935931" y="2345741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95738" y="2345741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82792" y="2345741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923383" y="2326422"/>
            <a:ext cx="586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91960" y="2072459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964789" y="4585247"/>
            <a:ext cx="1518679" cy="1781509"/>
          </a:xfrm>
          <a:custGeom>
            <a:avLst/>
            <a:gdLst>
              <a:gd name="connsiteX0" fmla="*/ 0 w 985543"/>
              <a:gd name="connsiteY0" fmla="*/ 98554 h 1645286"/>
              <a:gd name="connsiteX1" fmla="*/ 98554 w 985543"/>
              <a:gd name="connsiteY1" fmla="*/ 0 h 1645286"/>
              <a:gd name="connsiteX2" fmla="*/ 886989 w 985543"/>
              <a:gd name="connsiteY2" fmla="*/ 0 h 1645286"/>
              <a:gd name="connsiteX3" fmla="*/ 985543 w 985543"/>
              <a:gd name="connsiteY3" fmla="*/ 98554 h 1645286"/>
              <a:gd name="connsiteX4" fmla="*/ 985543 w 985543"/>
              <a:gd name="connsiteY4" fmla="*/ 1546732 h 1645286"/>
              <a:gd name="connsiteX5" fmla="*/ 886989 w 985543"/>
              <a:gd name="connsiteY5" fmla="*/ 1645286 h 1645286"/>
              <a:gd name="connsiteX6" fmla="*/ 98554 w 985543"/>
              <a:gd name="connsiteY6" fmla="*/ 1645286 h 1645286"/>
              <a:gd name="connsiteX7" fmla="*/ 0 w 985543"/>
              <a:gd name="connsiteY7" fmla="*/ 1546732 h 1645286"/>
              <a:gd name="connsiteX8" fmla="*/ 0 w 985543"/>
              <a:gd name="connsiteY8" fmla="*/ 98554 h 16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543" h="1645286">
                <a:moveTo>
                  <a:pt x="0" y="98554"/>
                </a:moveTo>
                <a:cubicBezTo>
                  <a:pt x="0" y="44124"/>
                  <a:pt x="44124" y="0"/>
                  <a:pt x="98554" y="0"/>
                </a:cubicBezTo>
                <a:lnTo>
                  <a:pt x="886989" y="0"/>
                </a:lnTo>
                <a:cubicBezTo>
                  <a:pt x="941419" y="0"/>
                  <a:pt x="985543" y="44124"/>
                  <a:pt x="985543" y="98554"/>
                </a:cubicBezTo>
                <a:lnTo>
                  <a:pt x="985543" y="1546732"/>
                </a:lnTo>
                <a:cubicBezTo>
                  <a:pt x="985543" y="1601162"/>
                  <a:pt x="941419" y="1645286"/>
                  <a:pt x="886989" y="1645286"/>
                </a:cubicBezTo>
                <a:lnTo>
                  <a:pt x="98554" y="1645286"/>
                </a:lnTo>
                <a:cubicBezTo>
                  <a:pt x="44124" y="1645286"/>
                  <a:pt x="0" y="1601162"/>
                  <a:pt x="0" y="1546732"/>
                </a:cubicBezTo>
                <a:lnTo>
                  <a:pt x="0" y="985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206" tIns="82206" rIns="82206" bIns="8220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монтажные и проектные компании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12%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702583" y="4585247"/>
            <a:ext cx="1518679" cy="1781509"/>
          </a:xfrm>
          <a:custGeom>
            <a:avLst/>
            <a:gdLst>
              <a:gd name="connsiteX0" fmla="*/ 0 w 985543"/>
              <a:gd name="connsiteY0" fmla="*/ 98554 h 1890036"/>
              <a:gd name="connsiteX1" fmla="*/ 98554 w 985543"/>
              <a:gd name="connsiteY1" fmla="*/ 0 h 1890036"/>
              <a:gd name="connsiteX2" fmla="*/ 886989 w 985543"/>
              <a:gd name="connsiteY2" fmla="*/ 0 h 1890036"/>
              <a:gd name="connsiteX3" fmla="*/ 985543 w 985543"/>
              <a:gd name="connsiteY3" fmla="*/ 98554 h 1890036"/>
              <a:gd name="connsiteX4" fmla="*/ 985543 w 985543"/>
              <a:gd name="connsiteY4" fmla="*/ 1791482 h 1890036"/>
              <a:gd name="connsiteX5" fmla="*/ 886989 w 985543"/>
              <a:gd name="connsiteY5" fmla="*/ 1890036 h 1890036"/>
              <a:gd name="connsiteX6" fmla="*/ 98554 w 985543"/>
              <a:gd name="connsiteY6" fmla="*/ 1890036 h 1890036"/>
              <a:gd name="connsiteX7" fmla="*/ 0 w 985543"/>
              <a:gd name="connsiteY7" fmla="*/ 1791482 h 1890036"/>
              <a:gd name="connsiteX8" fmla="*/ 0 w 985543"/>
              <a:gd name="connsiteY8" fmla="*/ 98554 h 189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543" h="1890036">
                <a:moveTo>
                  <a:pt x="0" y="98554"/>
                </a:moveTo>
                <a:cubicBezTo>
                  <a:pt x="0" y="44124"/>
                  <a:pt x="44124" y="0"/>
                  <a:pt x="98554" y="0"/>
                </a:cubicBezTo>
                <a:lnTo>
                  <a:pt x="886989" y="0"/>
                </a:lnTo>
                <a:cubicBezTo>
                  <a:pt x="941419" y="0"/>
                  <a:pt x="985543" y="44124"/>
                  <a:pt x="985543" y="98554"/>
                </a:cubicBezTo>
                <a:lnTo>
                  <a:pt x="985543" y="1791482"/>
                </a:lnTo>
                <a:cubicBezTo>
                  <a:pt x="985543" y="1845912"/>
                  <a:pt x="941419" y="1890036"/>
                  <a:pt x="886989" y="1890036"/>
                </a:cubicBezTo>
                <a:lnTo>
                  <a:pt x="98554" y="1890036"/>
                </a:lnTo>
                <a:cubicBezTo>
                  <a:pt x="44124" y="1890036"/>
                  <a:pt x="0" y="1845912"/>
                  <a:pt x="0" y="1791482"/>
                </a:cubicBezTo>
                <a:lnTo>
                  <a:pt x="0" y="985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206" tIns="82206" rIns="82206" bIns="8220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оптовые региональные компании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21%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4424890" y="4587736"/>
            <a:ext cx="1518679" cy="1781509"/>
          </a:xfrm>
          <a:custGeom>
            <a:avLst/>
            <a:gdLst>
              <a:gd name="connsiteX0" fmla="*/ 0 w 985543"/>
              <a:gd name="connsiteY0" fmla="*/ 98554 h 2385252"/>
              <a:gd name="connsiteX1" fmla="*/ 98554 w 985543"/>
              <a:gd name="connsiteY1" fmla="*/ 0 h 2385252"/>
              <a:gd name="connsiteX2" fmla="*/ 886989 w 985543"/>
              <a:gd name="connsiteY2" fmla="*/ 0 h 2385252"/>
              <a:gd name="connsiteX3" fmla="*/ 985543 w 985543"/>
              <a:gd name="connsiteY3" fmla="*/ 98554 h 2385252"/>
              <a:gd name="connsiteX4" fmla="*/ 985543 w 985543"/>
              <a:gd name="connsiteY4" fmla="*/ 2286698 h 2385252"/>
              <a:gd name="connsiteX5" fmla="*/ 886989 w 985543"/>
              <a:gd name="connsiteY5" fmla="*/ 2385252 h 2385252"/>
              <a:gd name="connsiteX6" fmla="*/ 98554 w 985543"/>
              <a:gd name="connsiteY6" fmla="*/ 2385252 h 2385252"/>
              <a:gd name="connsiteX7" fmla="*/ 0 w 985543"/>
              <a:gd name="connsiteY7" fmla="*/ 2286698 h 2385252"/>
              <a:gd name="connsiteX8" fmla="*/ 0 w 985543"/>
              <a:gd name="connsiteY8" fmla="*/ 98554 h 238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543" h="2385252">
                <a:moveTo>
                  <a:pt x="0" y="98554"/>
                </a:moveTo>
                <a:cubicBezTo>
                  <a:pt x="0" y="44124"/>
                  <a:pt x="44124" y="0"/>
                  <a:pt x="98554" y="0"/>
                </a:cubicBezTo>
                <a:lnTo>
                  <a:pt x="886989" y="0"/>
                </a:lnTo>
                <a:cubicBezTo>
                  <a:pt x="941419" y="0"/>
                  <a:pt x="985543" y="44124"/>
                  <a:pt x="985543" y="98554"/>
                </a:cubicBezTo>
                <a:lnTo>
                  <a:pt x="985543" y="2286698"/>
                </a:lnTo>
                <a:cubicBezTo>
                  <a:pt x="985543" y="2341128"/>
                  <a:pt x="941419" y="2385252"/>
                  <a:pt x="886989" y="2385252"/>
                </a:cubicBezTo>
                <a:lnTo>
                  <a:pt x="98554" y="2385252"/>
                </a:lnTo>
                <a:cubicBezTo>
                  <a:pt x="44124" y="2385252"/>
                  <a:pt x="0" y="2341128"/>
                  <a:pt x="0" y="2286698"/>
                </a:cubicBezTo>
                <a:lnTo>
                  <a:pt x="0" y="985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206" tIns="82206" rIns="82206" bIns="8220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alibri"/>
                <a:ea typeface="+mn-ea"/>
                <a:cs typeface="+mn-cs"/>
              </a:rPr>
              <a:t>конечные потребители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latin typeface="Calibri"/>
              </a:rPr>
              <a:t>9</a:t>
            </a:r>
            <a:r>
              <a:rPr lang="ru-RU" sz="1600" kern="1200" dirty="0" smtClean="0">
                <a:latin typeface="Calibri"/>
                <a:ea typeface="+mn-ea"/>
                <a:cs typeface="+mn-cs"/>
              </a:rPr>
              <a:t>%</a:t>
            </a:r>
            <a:endParaRPr lang="ru-RU" sz="1600" kern="1200" dirty="0">
              <a:latin typeface="Calibri"/>
              <a:ea typeface="+mn-ea"/>
              <a:cs typeface="+mn-cs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647910" y="4333950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34728" y="4351731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163728" y="4346471"/>
            <a:ext cx="0" cy="220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665867" y="4339210"/>
            <a:ext cx="34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6118" y="4085247"/>
            <a:ext cx="0" cy="2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365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Сегментация игроков </a:t>
            </a:r>
            <a:br>
              <a:rPr lang="ru-RU" sz="3600" dirty="0" smtClean="0"/>
            </a:br>
            <a:r>
              <a:rPr lang="ru-RU" sz="3600" dirty="0" smtClean="0"/>
              <a:t>светотехнического рынка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21765"/>
              </p:ext>
            </p:extLst>
          </p:nvPr>
        </p:nvGraphicFramePr>
        <p:xfrm>
          <a:off x="677917" y="1876097"/>
          <a:ext cx="8135007" cy="276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669"/>
                <a:gridCol w="1498052"/>
                <a:gridCol w="1614351"/>
                <a:gridCol w="1613537"/>
                <a:gridCol w="1591398"/>
              </a:tblGrid>
              <a:tr h="66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Традиционные лампы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Светодиодные лампы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Традиционные ОП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Светодиодные ОП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Производители полного цикла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79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Производители </a:t>
                      </a:r>
                      <a:r>
                        <a:rPr lang="ru-RU" sz="1600" dirty="0" err="1">
                          <a:effectLst/>
                        </a:rPr>
                        <a:t>крупноузловой</a:t>
                      </a:r>
                      <a:r>
                        <a:rPr lang="ru-RU" sz="1600" dirty="0">
                          <a:effectLst/>
                        </a:rPr>
                        <a:t> сборки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35+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500+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350+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Импортеры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1300+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650+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</a:rPr>
                        <a:t>4000+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1500+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677917" y="1439182"/>
            <a:ext cx="605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/>
              <a:t>Количество игроков рынка по типам </a:t>
            </a:r>
            <a:r>
              <a:rPr lang="ru-RU" b="1" u="sng" dirty="0" smtClean="0"/>
              <a:t>продукции </a:t>
            </a:r>
            <a:r>
              <a:rPr lang="ru-RU" b="1" u="sng" dirty="0"/>
              <a:t>в 2013 г.</a:t>
            </a:r>
          </a:p>
        </p:txBody>
      </p:sp>
    </p:spTree>
    <p:extLst>
      <p:ext uri="{BB962C8B-B14F-4D97-AF65-F5344CB8AC3E}">
        <p14:creationId xmlns:p14="http://schemas.microsoft.com/office/powerpoint/2010/main" val="1613583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Прогноз развития рынка ламп и осветительных приборов до 2020 г.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19</a:t>
            </a:fld>
            <a:endParaRPr lang="de-DE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419774"/>
              </p:ext>
            </p:extLst>
          </p:nvPr>
        </p:nvGraphicFramePr>
        <p:xfrm>
          <a:off x="457200" y="1742094"/>
          <a:ext cx="439857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76969735"/>
              </p:ext>
            </p:extLst>
          </p:nvPr>
        </p:nvGraphicFramePr>
        <p:xfrm>
          <a:off x="4729163" y="1742094"/>
          <a:ext cx="4178354" cy="421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2392" y="1417638"/>
            <a:ext cx="3460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Доли типов ламп в объеме рынка, %</a:t>
            </a:r>
            <a:endParaRPr lang="ru-RU" sz="16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992504" y="1412378"/>
            <a:ext cx="3266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Доли типов ОП в объеме рынка, %</a:t>
            </a:r>
            <a:endParaRPr lang="ru-RU" sz="1600" b="1" u="sng" dirty="0"/>
          </a:p>
        </p:txBody>
      </p:sp>
    </p:spTree>
    <p:extLst>
      <p:ext uri="{BB962C8B-B14F-4D97-AF65-F5344CB8AC3E}">
        <p14:creationId xmlns:p14="http://schemas.microsoft.com/office/powerpoint/2010/main" val="3585669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Цель и задачи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952" y="843432"/>
            <a:ext cx="8481848" cy="518018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16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600" b="1" dirty="0"/>
          </a:p>
          <a:p>
            <a:pPr marL="0" indent="0" algn="just">
              <a:spcBef>
                <a:spcPts val="0"/>
              </a:spcBef>
              <a:buNone/>
            </a:pPr>
            <a:endParaRPr lang="ru-RU" sz="16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/>
              <a:t>Цель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Целью исследования является исследование российского рынка светотехнической продукции.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 </a:t>
            </a:r>
            <a:r>
              <a:rPr lang="ru-RU" sz="1600" b="1" dirty="0" smtClean="0"/>
              <a:t>Задачи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/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/>
              <a:t>Провести анализ объемов производства электрических ламп и осветительных приборов в количественном выражении за 2011-2013 гг.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/>
              <a:t>Провести анализ внешнеэкономической деятельности по объемам импорта и экспорта электрических ламп и осветительных приборов в количественном выражении за 2011-2013 гг.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/>
              <a:t>Произвести расчет ежегодной емкости рынка электрических ламп и осветительных приборов за 2011-2013 гг.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/>
              <a:t>Провести анализ структуры рынка электрических ламп и осветительных приборов по типам за 2011-2013 гг.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/>
              <a:t>Провести анализ </a:t>
            </a:r>
            <a:r>
              <a:rPr lang="ru-RU" sz="1600" dirty="0" smtClean="0"/>
              <a:t>установленного парка электрических </a:t>
            </a:r>
            <a:r>
              <a:rPr lang="ru-RU" sz="1600" dirty="0"/>
              <a:t>ламп и осветительных приборов по сегментам потребления в 2013 году </a:t>
            </a:r>
            <a:r>
              <a:rPr lang="en-US" sz="1600" dirty="0" smtClean="0"/>
              <a:t>(</a:t>
            </a:r>
            <a:r>
              <a:rPr lang="ru-RU" sz="1600" dirty="0" smtClean="0"/>
              <a:t>промышленность, жилые здания, уличная инфраструктура и общественные здания)</a:t>
            </a:r>
            <a:endParaRPr lang="ru-RU" sz="1600" dirty="0"/>
          </a:p>
          <a:p>
            <a:pPr marL="0" lvl="0" indent="0" algn="just">
              <a:spcBef>
                <a:spcPts val="0"/>
              </a:spcBef>
              <a:buNone/>
            </a:pPr>
            <a:endParaRPr lang="ru-RU" sz="16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4253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Драйверы роста рынка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Прямоугольник 6"/>
          <p:cNvSpPr/>
          <p:nvPr/>
        </p:nvSpPr>
        <p:spPr>
          <a:xfrm>
            <a:off x="583323" y="1582341"/>
            <a:ext cx="79931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Драйверами роста светотехнического рынка являются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макроэкономический </a:t>
            </a:r>
            <a:r>
              <a:rPr lang="ru-RU" dirty="0" smtClean="0"/>
              <a:t>рост: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dirty="0" smtClean="0"/>
              <a:t>программы </a:t>
            </a:r>
            <a:r>
              <a:rPr lang="ru-RU" dirty="0"/>
              <a:t>нового </a:t>
            </a:r>
            <a:r>
              <a:rPr lang="ru-RU" dirty="0" smtClean="0"/>
              <a:t>строительства, включая крупные инфраструктурные объекты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dirty="0" smtClean="0"/>
              <a:t>программы </a:t>
            </a:r>
            <a:r>
              <a:rPr lang="ru-RU" dirty="0"/>
              <a:t>реконструкции и </a:t>
            </a:r>
            <a:r>
              <a:rPr lang="ru-RU" dirty="0" smtClean="0"/>
              <a:t>модернизации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рост цен на электроэнергию 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законодательное регулирование в области </a:t>
            </a:r>
            <a:r>
              <a:rPr lang="ru-RU" dirty="0" smtClean="0"/>
              <a:t>освещения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095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u-RU" sz="3200" dirty="0"/>
              <a:t>Обзор мирового опыта по стимулированию внедрения </a:t>
            </a:r>
            <a:r>
              <a:rPr lang="ru-RU" sz="3200" dirty="0" err="1"/>
              <a:t>энергоэффективного</a:t>
            </a:r>
            <a:r>
              <a:rPr lang="ru-RU" sz="3200" dirty="0"/>
              <a:t> освещения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919163" y="1600200"/>
            <a:ext cx="8229600" cy="4525963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Законодательное </a:t>
            </a:r>
            <a:r>
              <a:rPr lang="ru-RU" sz="1800" b="1" dirty="0">
                <a:solidFill>
                  <a:srgbClr val="0070C0"/>
                </a:solidFill>
              </a:rPr>
              <a:t>регулирование</a:t>
            </a:r>
          </a:p>
          <a:p>
            <a:pPr lvl="1"/>
            <a:r>
              <a:rPr lang="ru-RU" sz="1800" dirty="0"/>
              <a:t>Стандарты </a:t>
            </a:r>
            <a:r>
              <a:rPr lang="ru-RU" sz="1800" dirty="0" err="1"/>
              <a:t>энергоэффективности</a:t>
            </a:r>
            <a:endParaRPr lang="ru-RU" sz="1800" dirty="0"/>
          </a:p>
          <a:p>
            <a:pPr lvl="1"/>
            <a:r>
              <a:rPr lang="ru-RU" sz="1800" dirty="0"/>
              <a:t>Запрет технологий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Информационно-просветительская </a:t>
            </a:r>
            <a:r>
              <a:rPr lang="ru-RU" sz="1800" b="1" dirty="0">
                <a:solidFill>
                  <a:srgbClr val="0070C0"/>
                </a:solidFill>
              </a:rPr>
              <a:t>деятельность  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 lvl="1"/>
            <a:r>
              <a:rPr lang="ru-RU" sz="1800" dirty="0" smtClean="0"/>
              <a:t>Маркировка</a:t>
            </a:r>
          </a:p>
          <a:p>
            <a:pPr lvl="1"/>
            <a:r>
              <a:rPr lang="ru-RU" sz="1800" dirty="0" smtClean="0"/>
              <a:t>Реклама в СМИ</a:t>
            </a:r>
          </a:p>
          <a:p>
            <a:pPr lvl="1"/>
            <a:r>
              <a:rPr lang="ru-RU" sz="1800" dirty="0"/>
              <a:t>Печатные материалы и прямые </a:t>
            </a:r>
            <a:r>
              <a:rPr lang="ru-RU" sz="1800" dirty="0" smtClean="0"/>
              <a:t>рассылки</a:t>
            </a:r>
          </a:p>
          <a:p>
            <a:pPr lvl="1"/>
            <a:r>
              <a:rPr lang="ru-RU" sz="1800" dirty="0" smtClean="0"/>
              <a:t>Правильное оформление точек продаж</a:t>
            </a:r>
          </a:p>
          <a:p>
            <a:pPr lvl="1"/>
            <a:r>
              <a:rPr lang="ru-RU" sz="1800" dirty="0"/>
              <a:t>Общественные </a:t>
            </a:r>
            <a:r>
              <a:rPr lang="ru-RU" sz="1800" dirty="0" smtClean="0"/>
              <a:t>мероприятия</a:t>
            </a:r>
          </a:p>
          <a:p>
            <a:pPr lvl="1"/>
            <a:r>
              <a:rPr lang="ru-RU" sz="1800" dirty="0" smtClean="0"/>
              <a:t>Образовательные программы</a:t>
            </a:r>
          </a:p>
          <a:p>
            <a:pPr marL="342900" lvl="1" indent="-342900">
              <a:buFont typeface="Arial" charset="0"/>
              <a:buChar char="•"/>
            </a:pPr>
            <a:r>
              <a:rPr lang="ru-RU" sz="1800" b="1" dirty="0">
                <a:solidFill>
                  <a:srgbClr val="0070C0"/>
                </a:solidFill>
                <a:cs typeface="ＭＳ Ｐゴシック" charset="0"/>
              </a:rPr>
              <a:t>Ценовое регулирование </a:t>
            </a:r>
          </a:p>
          <a:p>
            <a:pPr lvl="1"/>
            <a:r>
              <a:rPr lang="ru-RU" sz="1800" dirty="0" smtClean="0"/>
              <a:t>Субсидии</a:t>
            </a:r>
          </a:p>
          <a:p>
            <a:pPr lvl="1"/>
            <a:r>
              <a:rPr lang="ru-RU" sz="1800" dirty="0" smtClean="0"/>
              <a:t>Дисконтные программы</a:t>
            </a:r>
          </a:p>
          <a:p>
            <a:pPr lvl="1"/>
            <a:r>
              <a:rPr lang="ru-RU" sz="1800" dirty="0" smtClean="0"/>
              <a:t>Централизованная закупка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89770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71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Список аббревиатур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ЛН – лампа накаливания</a:t>
            </a:r>
          </a:p>
          <a:p>
            <a:r>
              <a:rPr lang="ru-RU" sz="2000" dirty="0" smtClean="0"/>
              <a:t>КЛЛ – компактная люминесцентная лампа</a:t>
            </a:r>
          </a:p>
          <a:p>
            <a:r>
              <a:rPr lang="ru-RU" sz="2000" dirty="0" smtClean="0"/>
              <a:t>ЛЛ – линейная люминесцентная лампа</a:t>
            </a:r>
          </a:p>
          <a:p>
            <a:r>
              <a:rPr lang="ru-RU" sz="2000" dirty="0" smtClean="0"/>
              <a:t>СД – светодиодная лампа</a:t>
            </a:r>
          </a:p>
          <a:p>
            <a:r>
              <a:rPr lang="ru-RU" sz="2000" dirty="0" smtClean="0"/>
              <a:t>ДРЛ – ртутная лампа</a:t>
            </a:r>
          </a:p>
          <a:p>
            <a:r>
              <a:rPr lang="ru-RU" sz="2000" dirty="0" err="1" smtClean="0"/>
              <a:t>ДНат</a:t>
            </a:r>
            <a:r>
              <a:rPr lang="ru-RU" sz="2000" dirty="0" smtClean="0"/>
              <a:t> – натриевая лампа</a:t>
            </a:r>
          </a:p>
          <a:p>
            <a:r>
              <a:rPr lang="ru-RU" sz="2000" dirty="0" smtClean="0"/>
              <a:t>МГЛ – </a:t>
            </a:r>
            <a:r>
              <a:rPr lang="ru-RU" sz="2000" dirty="0" err="1" smtClean="0"/>
              <a:t>металлогалогенная</a:t>
            </a:r>
            <a:r>
              <a:rPr lang="ru-RU" sz="2000" dirty="0" smtClean="0"/>
              <a:t> лампа</a:t>
            </a:r>
          </a:p>
          <a:p>
            <a:r>
              <a:rPr lang="ru-RU" sz="2000" dirty="0" smtClean="0"/>
              <a:t>ОП – осветительный прибор</a:t>
            </a:r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386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Допущения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32178"/>
            <a:ext cx="8229600" cy="4525963"/>
          </a:xfrm>
        </p:spPr>
        <p:txBody>
          <a:bodyPr/>
          <a:lstStyle/>
          <a:p>
            <a:pPr lvl="0" algn="just">
              <a:buFont typeface="+mj-lt"/>
              <a:buAutoNum type="arabicParenR"/>
            </a:pPr>
            <a:r>
              <a:rPr lang="ru-RU" sz="1400" dirty="0" smtClean="0"/>
              <a:t>При </a:t>
            </a:r>
            <a:r>
              <a:rPr lang="ru-RU" sz="1400" dirty="0"/>
              <a:t>расчете емкости рынка не учитывались возможные товарные запасы продукции на складах предприятий-изготовителей и операторов рынка</a:t>
            </a:r>
            <a:r>
              <a:rPr lang="ru-RU" sz="1400" dirty="0" smtClean="0"/>
              <a:t>.</a:t>
            </a:r>
          </a:p>
          <a:p>
            <a:pPr lvl="0" algn="just">
              <a:buFont typeface="+mj-lt"/>
              <a:buAutoNum type="arabicParenR"/>
            </a:pPr>
            <a:endParaRPr lang="ru-RU" sz="1400" dirty="0"/>
          </a:p>
          <a:p>
            <a:pPr lvl="0" algn="just">
              <a:buFont typeface="+mj-lt"/>
              <a:buAutoNum type="arabicParenR"/>
            </a:pPr>
            <a:r>
              <a:rPr lang="ru-RU" sz="1400" dirty="0"/>
              <a:t>Для получения более точных данных об объемах импорта и экспорта ламп и осветительных приборов, предназначенных для целей освещения, лампы и осветительные приборы специального назначения такие, </a:t>
            </a:r>
            <a:r>
              <a:rPr lang="ru-RU" sz="1400" dirty="0" smtClean="0"/>
              <a:t>как: автомобильные</a:t>
            </a:r>
            <a:r>
              <a:rPr lang="ru-RU" sz="1400" dirty="0"/>
              <a:t>, для самолетов и аэродромов, для судов, для медицинской техники и т.п. были исключены из данных таможенной статистики. </a:t>
            </a:r>
            <a:endParaRPr lang="ru-RU" sz="1400" dirty="0" smtClean="0"/>
          </a:p>
          <a:p>
            <a:pPr lvl="0" algn="just">
              <a:buFont typeface="+mj-lt"/>
              <a:buAutoNum type="arabicParenR"/>
            </a:pPr>
            <a:endParaRPr lang="ru-RU" sz="1400" dirty="0"/>
          </a:p>
          <a:p>
            <a:pPr lvl="0" algn="just">
              <a:buFont typeface="+mj-lt"/>
              <a:buAutoNum type="arabicParenR"/>
            </a:pPr>
            <a:r>
              <a:rPr lang="ru-RU" sz="1400" dirty="0"/>
              <a:t>Данные по объему экспорта включают в себя и реэкспорт</a:t>
            </a:r>
            <a:r>
              <a:rPr lang="ru-RU" sz="1400" dirty="0" smtClean="0"/>
              <a:t>.</a:t>
            </a:r>
          </a:p>
          <a:p>
            <a:pPr lvl="0" algn="just">
              <a:buFont typeface="+mj-lt"/>
              <a:buAutoNum type="arabicParenR"/>
            </a:pPr>
            <a:endParaRPr lang="ru-RU" sz="1400" dirty="0"/>
          </a:p>
          <a:p>
            <a:pPr lvl="0" algn="just">
              <a:buFont typeface="+mj-lt"/>
              <a:buAutoNum type="arabicParenR"/>
            </a:pPr>
            <a:r>
              <a:rPr lang="ru-RU" sz="1400" dirty="0"/>
              <a:t>В связи с отсутствием отдельного кода ТН ВЭД для светодиодных ламп при анализе объемов импорта и экспорта была использована собственная методология и </a:t>
            </a:r>
            <a:r>
              <a:rPr lang="ru-RU" sz="1400" dirty="0" err="1"/>
              <a:t>проприетарное</a:t>
            </a:r>
            <a:r>
              <a:rPr lang="ru-RU" sz="1400" dirty="0"/>
              <a:t> программное обеспечение компании ООО «</a:t>
            </a:r>
            <a:r>
              <a:rPr lang="ru-RU" sz="1400" dirty="0" err="1"/>
              <a:t>Лайтинг</a:t>
            </a:r>
            <a:r>
              <a:rPr lang="ru-RU" sz="1400" dirty="0"/>
              <a:t> Бизнес Консалтинг» по выделению светодиодных ламп, предназначенных для целей общего освещения, из общего кода 854140 «Приборы полупроводниковые фоточувствительные, включая приборы полупроводниковые фоточувствительные, включая фотогальванические элементы, собранные или не собранные в модули, вмонтированные или не вмонтированные в панели; светоизлучающие диоды». Погрешность составляет не более 5</a:t>
            </a:r>
            <a:r>
              <a:rPr lang="ru-RU" sz="1400" dirty="0" smtClean="0"/>
              <a:t>%.</a:t>
            </a:r>
          </a:p>
          <a:p>
            <a:pPr algn="just">
              <a:buFont typeface="+mj-lt"/>
              <a:buAutoNum type="arabicParenR"/>
            </a:pPr>
            <a:r>
              <a:rPr lang="ru-RU" sz="1400" dirty="0"/>
              <a:t>В рамках анализа таможенной статистики осветительных приборов будут рассмотрены только профессиональные осветительные приборы, предназначенные для общего освещения. </a:t>
            </a:r>
          </a:p>
          <a:p>
            <a:pPr lvl="0" algn="just">
              <a:buFont typeface="+mj-lt"/>
              <a:buAutoNum type="arabicParenR"/>
            </a:pPr>
            <a:endParaRPr lang="ru-RU" sz="14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508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Допущения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32178"/>
            <a:ext cx="8229600" cy="4525963"/>
          </a:xfrm>
        </p:spPr>
        <p:txBody>
          <a:bodyPr/>
          <a:lstStyle/>
          <a:p>
            <a:pPr lvl="0" algn="just">
              <a:buFont typeface="+mj-lt"/>
              <a:buAutoNum type="arabicParenR" startAt="6"/>
            </a:pPr>
            <a:r>
              <a:rPr lang="ru-RU" sz="1400" dirty="0" smtClean="0"/>
              <a:t>В </a:t>
            </a:r>
            <a:r>
              <a:rPr lang="ru-RU" sz="1400" dirty="0"/>
              <a:t>рамках анализа будет определен объем импортируемых и экспортируемых осветительных приборов в количественном выражении (штуки) на основании пересчета веса поставки (кг) в количество осветительных приборов (штуки) с помощью определения среднего веса типа осветительного прибора. </a:t>
            </a:r>
          </a:p>
          <a:p>
            <a:pPr lvl="0" algn="just">
              <a:buFont typeface="+mj-lt"/>
              <a:buAutoNum type="arabicParenR" startAt="6"/>
            </a:pPr>
            <a:r>
              <a:rPr lang="ru-RU" sz="1400" dirty="0"/>
              <a:t>Для оценки емкости рынка 2013 года по сегментам (потребительский и профессиональный) были приняты следующие допущения:</a:t>
            </a:r>
          </a:p>
          <a:p>
            <a:pPr algn="just">
              <a:buFont typeface="+mj-lt"/>
              <a:buAutoNum type="arabicParenR" startAt="6"/>
            </a:pPr>
            <a:r>
              <a:rPr lang="ru-RU" sz="1400" dirty="0" smtClean="0"/>
              <a:t>К </a:t>
            </a:r>
            <a:r>
              <a:rPr lang="ru-RU" sz="1400" dirty="0"/>
              <a:t>потребительскому сегменту относятся: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Галогенные  лампы – 50%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Лампы накаливания – 90%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Компактные люминесцентные  лампы – 60%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Светодиодные лампы  – 7%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Люминесцентные лампы </a:t>
            </a:r>
            <a:r>
              <a:rPr lang="ru-RU" sz="1200" dirty="0" err="1"/>
              <a:t>двухцокольные</a:t>
            </a:r>
            <a:r>
              <a:rPr lang="ru-RU" sz="1200" dirty="0"/>
              <a:t> – 1% от общего объема этого рынка</a:t>
            </a:r>
          </a:p>
          <a:p>
            <a:pPr>
              <a:buFont typeface="+mj-lt"/>
              <a:buAutoNum type="arabicParenR" startAt="6"/>
            </a:pPr>
            <a:r>
              <a:rPr lang="ru-RU" sz="1400" dirty="0"/>
              <a:t>К профессиональному сегменту относятся: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Галогенные  лампы – 50%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Лампы накаливания – 10%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Компактные люминесцентные  лампы – 40%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Светодиодные лампы – 93%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Люминесцентные лампы </a:t>
            </a:r>
            <a:r>
              <a:rPr lang="ru-RU" sz="1200" dirty="0" err="1"/>
              <a:t>двухцокольные</a:t>
            </a:r>
            <a:r>
              <a:rPr lang="ru-RU" sz="1200" dirty="0"/>
              <a:t> – 99%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Ртутные лампы – 100%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/>
              <a:t>Натриевые лампы – 100% от общего объема этого рынка</a:t>
            </a:r>
          </a:p>
          <a:p>
            <a:pPr lvl="3">
              <a:buFont typeface="+mj-lt"/>
              <a:buAutoNum type="arabicParenR" startAt="6"/>
            </a:pPr>
            <a:r>
              <a:rPr lang="ru-RU" sz="1200" dirty="0" err="1"/>
              <a:t>Металлогалогенные</a:t>
            </a:r>
            <a:r>
              <a:rPr lang="ru-RU" sz="1200" dirty="0"/>
              <a:t> лампы – 100% от общего объема этого рынка</a:t>
            </a:r>
          </a:p>
          <a:p>
            <a:endParaRPr lang="ru-RU" sz="14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553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Цель и задачи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952" y="843432"/>
            <a:ext cx="8481848" cy="518018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 </a:t>
            </a:r>
            <a:r>
              <a:rPr lang="ru-RU" sz="1600" b="1" dirty="0" smtClean="0"/>
              <a:t>Задачи</a:t>
            </a:r>
            <a:endParaRPr lang="ru-RU" sz="1600" dirty="0"/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endParaRPr lang="ru-RU" sz="1600" dirty="0" smtClean="0"/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r>
              <a:rPr lang="ru-RU" sz="1600" dirty="0" smtClean="0"/>
              <a:t>Провести </a:t>
            </a:r>
            <a:r>
              <a:rPr lang="ru-RU" sz="1600" dirty="0"/>
              <a:t>анализ каналов дистрибуции электрических ламп и осветительных приборов в 2013 </a:t>
            </a:r>
            <a:r>
              <a:rPr lang="ru-RU" sz="1600" dirty="0" smtClean="0"/>
              <a:t>году</a:t>
            </a:r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endParaRPr lang="ru-RU" sz="1600" dirty="0"/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r>
              <a:rPr lang="ru-RU" sz="1600" dirty="0"/>
              <a:t>Разработать сценарии развития российского рынка электрических ламп и осветительных приборов в период 2013-2020 гг. </a:t>
            </a:r>
            <a:endParaRPr lang="ru-RU" sz="1600" dirty="0" smtClean="0"/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endParaRPr lang="ru-RU" sz="1600" dirty="0"/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r>
              <a:rPr lang="ru-RU" sz="1600" dirty="0"/>
              <a:t>Провести расчет энергопотребления, объемов ассоциированных выбросов парниковых газов в секторе освещения и определение потенциала энергосбережения в действующих осветительных установках по секторам </a:t>
            </a:r>
            <a:r>
              <a:rPr lang="ru-RU" sz="1600" dirty="0" smtClean="0"/>
              <a:t>потребления</a:t>
            </a:r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endParaRPr lang="ru-RU" sz="1600" dirty="0"/>
          </a:p>
          <a:p>
            <a:pPr lvl="0" algn="just">
              <a:spcBef>
                <a:spcPts val="0"/>
              </a:spcBef>
              <a:buFont typeface="+mj-lt"/>
              <a:buAutoNum type="arabicPeriod" startAt="6"/>
            </a:pPr>
            <a:r>
              <a:rPr lang="ru-RU" sz="1600" dirty="0"/>
              <a:t>Провести анализ основных путей повышения спроса на энергосберегающие технологии освещения </a:t>
            </a:r>
          </a:p>
          <a:p>
            <a:pPr algn="just">
              <a:spcBef>
                <a:spcPts val="0"/>
              </a:spcBef>
              <a:buFont typeface="+mj-lt"/>
              <a:buAutoNum type="arabicPeriod" startAt="6"/>
            </a:pPr>
            <a:endParaRPr lang="ru-RU" sz="16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820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Резюме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9" name="Прямоугольник 8"/>
          <p:cNvSpPr/>
          <p:nvPr/>
        </p:nvSpPr>
        <p:spPr>
          <a:xfrm>
            <a:off x="236483" y="1102328"/>
            <a:ext cx="845031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/>
              <a:t>ЛАМПЫ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Емкость </a:t>
            </a:r>
            <a:r>
              <a:rPr lang="ru-RU" sz="1600" dirty="0"/>
              <a:t>российского рынка ламп в </a:t>
            </a:r>
            <a:r>
              <a:rPr lang="ru-RU" sz="1600" dirty="0" smtClean="0"/>
              <a:t>201</a:t>
            </a:r>
            <a:r>
              <a:rPr lang="en-US" sz="1600" dirty="0" smtClean="0"/>
              <a:t>1</a:t>
            </a:r>
            <a:r>
              <a:rPr lang="ru-RU" sz="1600" dirty="0" smtClean="0"/>
              <a:t>-2013 </a:t>
            </a:r>
            <a:r>
              <a:rPr lang="ru-RU" sz="1600" dirty="0"/>
              <a:t>гг. </a:t>
            </a:r>
            <a:r>
              <a:rPr lang="ru-RU" sz="1600" dirty="0" smtClean="0"/>
              <a:t>увеличилась в </a:t>
            </a:r>
            <a:r>
              <a:rPr lang="ru-RU" sz="1600" dirty="0"/>
              <a:t>количественном выражении на </a:t>
            </a:r>
            <a:r>
              <a:rPr lang="en-US" sz="1600" dirty="0" smtClean="0"/>
              <a:t>3</a:t>
            </a:r>
            <a:r>
              <a:rPr lang="ru-RU" sz="1600" dirty="0" smtClean="0"/>
              <a:t>,</a:t>
            </a:r>
            <a:r>
              <a:rPr lang="en-US" sz="1600" dirty="0" smtClean="0"/>
              <a:t>1</a:t>
            </a:r>
            <a:r>
              <a:rPr lang="ru-RU" sz="1600" dirty="0" smtClean="0"/>
              <a:t>%, что связано с </a:t>
            </a:r>
            <a:r>
              <a:rPr lang="ru-RU" sz="1600" dirty="0"/>
              <a:t>увеличением </a:t>
            </a:r>
            <a:r>
              <a:rPr lang="ru-RU" sz="1600" dirty="0" smtClean="0"/>
              <a:t>рынка </a:t>
            </a:r>
            <a:r>
              <a:rPr lang="ru-RU" sz="1600" dirty="0"/>
              <a:t>светодиодных ламп </a:t>
            </a:r>
            <a:r>
              <a:rPr lang="ru-RU" sz="1600" dirty="0" smtClean="0"/>
              <a:t>в </a:t>
            </a:r>
            <a:r>
              <a:rPr lang="ru-RU" sz="1600" dirty="0"/>
              <a:t>4,4 раза </a:t>
            </a:r>
            <a:r>
              <a:rPr lang="ru-RU" sz="1600" dirty="0" smtClean="0"/>
              <a:t>и рынка КЛЛ  на 40% в 2011-2013 </a:t>
            </a:r>
            <a:r>
              <a:rPr lang="ru-RU" sz="1600" dirty="0"/>
              <a:t>гг.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Рынок ламп накаливания сократился на 14,2% с </a:t>
            </a:r>
            <a:r>
              <a:rPr lang="en-US" sz="1600" dirty="0" smtClean="0"/>
              <a:t>508,7 </a:t>
            </a:r>
            <a:r>
              <a:rPr lang="ru-RU" sz="1600" dirty="0" smtClean="0"/>
              <a:t>млн штук в 2011 году до 436,4 млн штук в 2013 году.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Емкость российского рынка ламп в 2013 году составила 802,</a:t>
            </a:r>
            <a:r>
              <a:rPr lang="en-US" sz="1600" dirty="0" smtClean="0"/>
              <a:t>0</a:t>
            </a:r>
            <a:r>
              <a:rPr lang="ru-RU" sz="1600" dirty="0" smtClean="0"/>
              <a:t> млн. штук.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В </a:t>
            </a:r>
            <a:r>
              <a:rPr lang="ru-RU" sz="1600" dirty="0"/>
              <a:t>2013 году доля импорта </a:t>
            </a:r>
            <a:r>
              <a:rPr lang="ru-RU" sz="1600" dirty="0" smtClean="0"/>
              <a:t>составила </a:t>
            </a:r>
            <a:r>
              <a:rPr lang="ru-RU" sz="1600" dirty="0"/>
              <a:t>55,2% в структуре </a:t>
            </a:r>
            <a:r>
              <a:rPr lang="ru-RU" sz="1600" dirty="0" smtClean="0"/>
              <a:t>товарооборота ламп (40,1% в 2011).  Доля </a:t>
            </a:r>
            <a:r>
              <a:rPr lang="ru-RU" sz="1600" dirty="0"/>
              <a:t>производства </a:t>
            </a:r>
            <a:r>
              <a:rPr lang="ru-RU" sz="1600" dirty="0" smtClean="0"/>
              <a:t>- 42,0% (55,3% в 2011 г.) , доля экспорта - 2,8% (4,7% в 2011 г.). </a:t>
            </a:r>
          </a:p>
          <a:p>
            <a:pPr marL="342900" lvl="0" indent="-342900" algn="just">
              <a:buFont typeface="+mj-lt"/>
              <a:buAutoNum type="arabicParenR"/>
            </a:pPr>
            <a:endParaRPr lang="ru-RU" sz="1600" dirty="0" smtClean="0"/>
          </a:p>
          <a:p>
            <a:pPr lvl="0" algn="just"/>
            <a:r>
              <a:rPr lang="ru-RU" sz="1600" b="1" dirty="0" smtClean="0"/>
              <a:t>ОСВЕТИТЕЛЬНЫЕ ПРИБОРЫ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Емкость российского рынка осветительных приборов в 2011-2013 гг. выросла в количественном выражении на 30,7% и составила 32,3 млн штук в 2013 году. В 2011-2013 гг. емкость рынка светодиодных осветительных приборов выросла в 4,7 раза, традиционных осветительных приборов  –  на 10,9%.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Российский рынок осветительных приборов в значительной степени зависел от импорта – в 2013 году доля импорта осветительных приборов составила 31,3% в структуре </a:t>
            </a:r>
            <a:r>
              <a:rPr lang="ru-RU" sz="1600" dirty="0" smtClean="0"/>
              <a:t>товарооборота (28,3% в 2011 г.). </a:t>
            </a:r>
            <a:r>
              <a:rPr lang="ru-RU" sz="1600" dirty="0"/>
              <a:t>Доля производства - 68,0</a:t>
            </a:r>
            <a:r>
              <a:rPr lang="ru-RU" sz="1600" dirty="0" smtClean="0"/>
              <a:t>% (70,7% в 2011 г.), </a:t>
            </a:r>
            <a:r>
              <a:rPr lang="ru-RU" sz="1600" dirty="0"/>
              <a:t>доля экспорта – 0,7</a:t>
            </a:r>
            <a:r>
              <a:rPr lang="ru-RU" sz="1600" dirty="0" smtClean="0"/>
              <a:t>% (1,0% в 2011 г.)</a:t>
            </a:r>
            <a:endParaRPr lang="ru-RU" sz="1600" dirty="0"/>
          </a:p>
          <a:p>
            <a:pPr marL="342900" lvl="0" indent="-342900" algn="just">
              <a:buFont typeface="+mj-lt"/>
              <a:buAutoNum type="arabicParenR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383641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Резюме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9" name="Прямоугольник 8"/>
          <p:cNvSpPr/>
          <p:nvPr/>
        </p:nvSpPr>
        <p:spPr>
          <a:xfrm>
            <a:off x="236483" y="1102328"/>
            <a:ext cx="84503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Установленный парк светотехнического оборудования по сегментам потребления: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/>
              <a:t>Коммерческий - </a:t>
            </a:r>
            <a:r>
              <a:rPr lang="en-US" sz="1600" dirty="0"/>
              <a:t>45</a:t>
            </a:r>
            <a:r>
              <a:rPr lang="ru-RU" sz="1600" dirty="0"/>
              <a:t>%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/>
              <a:t>Жилой - </a:t>
            </a:r>
            <a:r>
              <a:rPr lang="en-US" sz="1600" dirty="0"/>
              <a:t>48</a:t>
            </a:r>
            <a:r>
              <a:rPr lang="ru-RU" sz="1600" dirty="0"/>
              <a:t>%</a:t>
            </a:r>
            <a:r>
              <a:rPr lang="en-US" sz="1600" dirty="0"/>
              <a:t>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smtClean="0"/>
              <a:t>Промышленность – </a:t>
            </a:r>
            <a:r>
              <a:rPr lang="en-US" sz="1600" dirty="0"/>
              <a:t>6</a:t>
            </a:r>
            <a:r>
              <a:rPr lang="ru-RU" sz="1600" dirty="0" smtClean="0"/>
              <a:t>%</a:t>
            </a:r>
            <a:endParaRPr lang="ru-RU" sz="16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/>
              <a:t>Наружное освещение  – </a:t>
            </a:r>
            <a:r>
              <a:rPr lang="en-US" sz="1600" dirty="0" smtClean="0"/>
              <a:t>1</a:t>
            </a:r>
            <a:r>
              <a:rPr lang="ru-RU" sz="1600" dirty="0" smtClean="0"/>
              <a:t>%</a:t>
            </a:r>
            <a:endParaRPr lang="ru-RU" sz="1600" dirty="0"/>
          </a:p>
          <a:p>
            <a:pPr lvl="0" algn="just"/>
            <a:endParaRPr lang="ru-RU" sz="1600" dirty="0" smtClean="0">
              <a:solidFill>
                <a:srgbClr val="FF0000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Годовой объем </a:t>
            </a:r>
            <a:r>
              <a:rPr lang="ru-RU" sz="1600" dirty="0"/>
              <a:t>энергопотребления в действующих осветительных установках составил </a:t>
            </a:r>
            <a:r>
              <a:rPr lang="ru-RU" sz="1600" dirty="0" smtClean="0"/>
              <a:t> 140642 ГВт*ч</a:t>
            </a:r>
            <a:r>
              <a:rPr lang="ru-RU" sz="1600" dirty="0"/>
              <a:t> </a:t>
            </a:r>
            <a:r>
              <a:rPr lang="ru-RU" sz="1600" dirty="0" smtClean="0"/>
              <a:t>со </a:t>
            </a:r>
            <a:r>
              <a:rPr lang="ru-RU" sz="1600" dirty="0"/>
              <a:t>следующим делением по секторам: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/>
              <a:t>Коммерческий  – </a:t>
            </a:r>
            <a:r>
              <a:rPr lang="ru-RU" sz="1600" dirty="0" smtClean="0"/>
              <a:t> 44%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Промышленность – 32%</a:t>
            </a:r>
            <a:endParaRPr lang="ru-RU" sz="16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/>
              <a:t>Жилой </a:t>
            </a:r>
            <a:r>
              <a:rPr lang="ru-RU" sz="1600" dirty="0" smtClean="0"/>
              <a:t>– 18%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Наружное освещение </a:t>
            </a:r>
            <a:r>
              <a:rPr lang="ru-RU" sz="1600" dirty="0"/>
              <a:t> – </a:t>
            </a:r>
            <a:r>
              <a:rPr lang="ru-RU" sz="1600" dirty="0" smtClean="0"/>
              <a:t>6%</a:t>
            </a:r>
            <a:endParaRPr lang="ru-RU" sz="16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В структуре рынка ламп 2013 года доля светодиодных ламп составляла 6,7%, в 2020 их доля достигнет 78,1%.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В структуре рынка осветительных приборов 2013 года доля светодиодных осветительных приборов составляла 19,9%, в 2020 году их доля достигнет 78,2%.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FF0000"/>
              </a:solidFill>
            </a:endParaRPr>
          </a:p>
          <a:p>
            <a:pPr marL="342900" lvl="0" indent="-342900" algn="just">
              <a:buFont typeface="+mj-lt"/>
              <a:buAutoNum type="arabicParenR" startAt="6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0232760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Рынок ламп в 2011-2013 гг.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28317"/>
              </p:ext>
            </p:extLst>
          </p:nvPr>
        </p:nvGraphicFramePr>
        <p:xfrm>
          <a:off x="578485" y="1883547"/>
          <a:ext cx="7950660" cy="4296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3838"/>
                <a:gridCol w="2048309"/>
                <a:gridCol w="1274311"/>
                <a:gridCol w="1447101"/>
                <a:gridCol w="1447101"/>
              </a:tblGrid>
              <a:tr h="32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2 011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2 012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2 013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Производство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светодиодные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традиционные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356,5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356,9</a:t>
                      </a:r>
                    </a:p>
                  </a:txBody>
                  <a:tcPr marL="9525" marR="9525" marT="9525" marB="0" anchor="ctr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Импорт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светодиодные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54,3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традиционные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415,1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469,4</a:t>
                      </a:r>
                    </a:p>
                  </a:txBody>
                  <a:tcPr marL="9525" marR="9525" marT="9525" marB="0" anchor="ctr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Экспорт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светодиодные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традиционные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56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Емкость рынка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светодиодные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53,8</a:t>
                      </a:r>
                    </a:p>
                  </a:txBody>
                  <a:tcPr marL="9525" marR="9525" marT="9525" marB="0" anchor="ctr"/>
                </a:tc>
              </a:tr>
              <a:tr h="325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традиционные </a:t>
                      </a:r>
                      <a:r>
                        <a:rPr lang="ru-RU" sz="1400" dirty="0" smtClean="0">
                          <a:effectLst/>
                        </a:rPr>
                        <a:t>лампы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748,1</a:t>
                      </a:r>
                    </a:p>
                  </a:txBody>
                  <a:tcPr marL="9525" marR="9525" marT="9525" marB="0" anchor="ctr"/>
                </a:tc>
              </a:tr>
              <a:tr h="388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802,0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8485" y="1529250"/>
            <a:ext cx="6723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Объемы производства, импорта, экспорта и емкость рынка ламп, млн </a:t>
            </a:r>
            <a:r>
              <a:rPr lang="ru-RU" sz="1600" b="1" u="sng" dirty="0" err="1" smtClean="0"/>
              <a:t>шт</a:t>
            </a:r>
            <a:endParaRPr lang="ru-RU" sz="1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975130" y="6111495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+2.3%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1512" y="6111495"/>
            <a:ext cx="82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+0.8%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45876" y="2853558"/>
            <a:ext cx="3972910" cy="346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40616" y="3242448"/>
            <a:ext cx="3972910" cy="346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27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Рынок ламп в 2011-2013 гг. 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9218318"/>
              </p:ext>
            </p:extLst>
          </p:nvPr>
        </p:nvGraphicFramePr>
        <p:xfrm>
          <a:off x="614855" y="1397000"/>
          <a:ext cx="8071945" cy="484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277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Объем импорта ламп в 2011-2013 гг.</a:t>
            </a: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068" y="1513481"/>
            <a:ext cx="5435631" cy="3925622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91065"/>
              </p:ext>
            </p:extLst>
          </p:nvPr>
        </p:nvGraphicFramePr>
        <p:xfrm>
          <a:off x="189188" y="1608671"/>
          <a:ext cx="3398311" cy="383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5386"/>
                <a:gridCol w="521335"/>
                <a:gridCol w="652145"/>
                <a:gridCol w="639445"/>
              </a:tblGrid>
              <a:tr h="348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Тип ламп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2011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Накаливания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146,9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158,2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185,0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Галогенные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48,3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77,2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52,8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КЛЛ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88,4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111,1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124,7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Светодиодные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12,2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54,3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Люминесцентные </a:t>
                      </a:r>
                      <a:r>
                        <a:rPr lang="ru-RU" sz="1200" dirty="0" err="1">
                          <a:effectLst/>
                        </a:rPr>
                        <a:t>двухцокольные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39,5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45,0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44,7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Натриевые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Ртутные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6,1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7,0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4,9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Металлогалогенные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1,3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343,8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422,3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469,4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9188" y="1158668"/>
            <a:ext cx="3068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Объем импорта ламп, млн штук</a:t>
            </a:r>
            <a:endParaRPr lang="ru-RU" sz="16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634302" y="1160138"/>
            <a:ext cx="3663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Доли типов ламп в объеме импорта, %</a:t>
            </a:r>
            <a:endParaRPr lang="ru-RU" sz="16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39252" y="2680136"/>
            <a:ext cx="1864013" cy="3468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33992" y="3069026"/>
            <a:ext cx="1864013" cy="3468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54354" y="5543919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+22.8%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4330" y="5543919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+11.2%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68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Объем </a:t>
            </a:r>
            <a:r>
              <a:rPr lang="ru-RU" sz="3200" dirty="0" smtClean="0"/>
              <a:t>экспорта ламп </a:t>
            </a:r>
            <a:r>
              <a:rPr lang="ru-RU" sz="3200" dirty="0"/>
              <a:t>в 2011-2013 гг.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5024-256B-4C27-9B63-2F79251CF5E0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05505"/>
              </p:ext>
            </p:extLst>
          </p:nvPr>
        </p:nvGraphicFramePr>
        <p:xfrm>
          <a:off x="327956" y="1485328"/>
          <a:ext cx="3424237" cy="3748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073"/>
                <a:gridCol w="582580"/>
                <a:gridCol w="582580"/>
                <a:gridCol w="540004"/>
              </a:tblGrid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Тип ламп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Накаливания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20,4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12,8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6,8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КЛЛ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1,6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Светодиодные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0,003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0,02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8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Люминесцентные двухцокольные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17,9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17,1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16,1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Натриевые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0,04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Ртутные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0,07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Металлогалогенные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0,004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0,003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0,02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40,2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31,3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24,3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614" y="1481939"/>
            <a:ext cx="5069705" cy="390986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9188" y="1158668"/>
            <a:ext cx="3083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Объем экспорта ламп, млн штук</a:t>
            </a:r>
            <a:endParaRPr lang="ru-RU" sz="16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634302" y="1160138"/>
            <a:ext cx="3677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/>
              <a:t>Доли типов ламп в объеме экспорта, %</a:t>
            </a:r>
            <a:endParaRPr lang="ru-RU" sz="1600" b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44210" y="1813006"/>
            <a:ext cx="1864013" cy="3468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12014" y="5244365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-22.1%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990" y="5254871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-22.4%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988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LBC_b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LBC_b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LBC_bw.potx</Template>
  <TotalTime>6823</TotalTime>
  <Words>1711</Words>
  <Application>Microsoft Macintosh PowerPoint</Application>
  <PresentationFormat>On-screen Show (4:3)</PresentationFormat>
  <Paragraphs>534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LBC_bw</vt:lpstr>
      <vt:lpstr>1_LBC_bw</vt:lpstr>
      <vt:lpstr>Национальный доклад о состоянии российского рынка светотехнической продукции  в 2011-2013 гг.</vt:lpstr>
      <vt:lpstr>Цель и задачи</vt:lpstr>
      <vt:lpstr>Цель и задачи</vt:lpstr>
      <vt:lpstr>Резюме</vt:lpstr>
      <vt:lpstr>Резюме</vt:lpstr>
      <vt:lpstr>Рынок ламп в 2011-2013 гг.</vt:lpstr>
      <vt:lpstr>Рынок ламп в 2011-2013 гг. </vt:lpstr>
      <vt:lpstr>Объем импорта ламп в 2011-2013 гг.</vt:lpstr>
      <vt:lpstr>Объем экспорта ламп в 2011-2013 гг.</vt:lpstr>
      <vt:lpstr>Локальное производство ламп в 2011-2013 гг.</vt:lpstr>
      <vt:lpstr>Емкость рынка ламп в 2011-2013 гг.</vt:lpstr>
      <vt:lpstr>Рынок осветительных приборов  в 2011-2013 гг.</vt:lpstr>
      <vt:lpstr>Рынок осветительных приборов  в 2011-2013 гг.</vt:lpstr>
      <vt:lpstr>Структура рынка ОП по сегментам</vt:lpstr>
      <vt:lpstr>Структура рынка ламп по  товаропроводящим каналам</vt:lpstr>
      <vt:lpstr>Структура рынка ламп по  товаропроводящим каналам</vt:lpstr>
      <vt:lpstr>Структура рынка осветительных приборов  по товаропроводящим каналам</vt:lpstr>
      <vt:lpstr>Сегментация игроков  светотехнического рынка</vt:lpstr>
      <vt:lpstr>Прогноз развития рынка ламп и осветительных приборов до 2020 г.</vt:lpstr>
      <vt:lpstr>Драйверы роста рынка</vt:lpstr>
      <vt:lpstr>Обзор мирового опыта по стимулированию внедрения энергоэффективного освещения </vt:lpstr>
      <vt:lpstr>PowerPoint Presentation</vt:lpstr>
      <vt:lpstr>Список аббревиатур</vt:lpstr>
      <vt:lpstr>Допущения</vt:lpstr>
      <vt:lpstr>Допущения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Borovkov</dc:creator>
  <cp:lastModifiedBy>Sergey B</cp:lastModifiedBy>
  <cp:revision>277</cp:revision>
  <dcterms:created xsi:type="dcterms:W3CDTF">2013-07-23T15:36:16Z</dcterms:created>
  <dcterms:modified xsi:type="dcterms:W3CDTF">2015-02-12T15:26:58Z</dcterms:modified>
</cp:coreProperties>
</file>